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2" r:id="rId7"/>
    <p:sldId id="296" r:id="rId8"/>
    <p:sldId id="297" r:id="rId9"/>
    <p:sldId id="265" r:id="rId10"/>
    <p:sldId id="266" r:id="rId11"/>
    <p:sldId id="267" r:id="rId12"/>
    <p:sldId id="298" r:id="rId13"/>
    <p:sldId id="269" r:id="rId14"/>
    <p:sldId id="270" r:id="rId15"/>
    <p:sldId id="271" r:id="rId16"/>
    <p:sldId id="272" r:id="rId17"/>
    <p:sldId id="299" r:id="rId18"/>
    <p:sldId id="274" r:id="rId19"/>
    <p:sldId id="275" r:id="rId20"/>
    <p:sldId id="276" r:id="rId21"/>
    <p:sldId id="300" r:id="rId22"/>
    <p:sldId id="301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02" r:id="rId33"/>
    <p:sldId id="289" r:id="rId34"/>
    <p:sldId id="290" r:id="rId35"/>
    <p:sldId id="291" r:id="rId36"/>
    <p:sldId id="295" r:id="rId37"/>
    <p:sldId id="292" r:id="rId38"/>
    <p:sldId id="303" r:id="rId39"/>
    <p:sldId id="304" r:id="rId40"/>
    <p:sldId id="294" r:id="rId41"/>
  </p:sldIdLst>
  <p:sldSz cx="18288000" cy="10287000"/>
  <p:notesSz cx="6858000" cy="9144000"/>
  <p:embeddedFontLst>
    <p:embeddedFont>
      <p:font typeface="Tlab 레트로라이프" panose="020B0600000101010101" charset="-127"/>
      <p:regular r:id="rId43"/>
    </p:embeddedFont>
    <p:embeddedFont>
      <p:font typeface="Poppins" panose="020B0600000101010101" charset="0"/>
      <p:regular r:id="rId44"/>
    </p:embeddedFont>
    <p:embeddedFont>
      <p:font typeface="TDTD순고딕 Bold" panose="020B0600000101010101" charset="-127"/>
      <p:regular r:id="rId45"/>
    </p:embeddedFont>
    <p:embeddedFont>
      <p:font typeface="Tlab 레트로라이프 Bold" panose="020B0600000101010101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Arial Black" panose="020B0A04020102020204" pitchFamily="34" charset="0"/>
      <p:bold r:id="rId53"/>
    </p:embeddedFont>
    <p:embeddedFont>
      <p:font typeface="Arial Rounded MT Bold" panose="020F0704030504030204" pitchFamily="34" charset="0"/>
      <p:regular r:id="rId54"/>
    </p:embeddedFont>
    <p:embeddedFont>
      <p:font typeface="DejaVu Sans" panose="020B0603030804020204" pitchFamily="34" charset="0"/>
      <p:regular r:id="rId55"/>
      <p:bold r:id="rId56"/>
      <p:italic r:id="rId57"/>
      <p:boldItalic r:id="rId58"/>
    </p:embeddedFont>
    <p:embeddedFont>
      <p:font typeface="TDTD순고딕" panose="020B0600000101010101" charset="-127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2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858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CCEE9-6E01-4219-95F0-151204DF67B3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767F1-3120-4F9E-B894-3EEF40F55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14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594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5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558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3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9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01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5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6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66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428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767F1-3120-4F9E-B894-3EEF40F550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15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6057720" y="9534780"/>
            <a:ext cx="6164640" cy="54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1371600">
              <a:lnSpc>
                <a:spcPct val="100000"/>
              </a:lnSpc>
              <a:buNone/>
              <a:tabLst>
                <a:tab pos="0" algn="l"/>
              </a:tabLst>
              <a:defRPr lang="en-US" sz="21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r>
              <a:rPr lang="en-US" altLang="ko-KR" smtClean="0"/>
              <a:t>&lt;</a:t>
            </a:r>
            <a:r>
              <a:rPr lang="ko-KR" altLang="en-US" smtClean="0"/>
              <a:t>바닥글</a:t>
            </a:r>
            <a:r>
              <a:rPr lang="en-US" altLang="ko-KR" smtClean="0"/>
              <a:t>&gt;</a:t>
            </a:r>
            <a:endParaRPr lang="en-US" altLang="ko-KR"/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12915720" y="9534780"/>
            <a:ext cx="4107240" cy="54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1371600">
              <a:lnSpc>
                <a:spcPct val="100000"/>
              </a:lnSpc>
              <a:buNone/>
              <a:tabLst>
                <a:tab pos="0" algn="l"/>
              </a:tabLst>
              <a:defRPr lang="en-US" sz="3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fld id="{FD40D20D-B57C-45BD-881F-AFD9B8393F02}" type="slidenum">
              <a:rPr lang="en-US" altLang="ko-KR" smtClean="0"/>
              <a:pPr/>
              <a:t>‹#›</a:t>
            </a:fld>
            <a:endParaRPr lang="ko-KR" altLang="en-US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1257120" y="9534780"/>
            <a:ext cx="4107240" cy="54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1371600">
              <a:lnSpc>
                <a:spcPct val="100000"/>
              </a:lnSpc>
              <a:buNone/>
              <a:tabLst>
                <a:tab pos="0" algn="l"/>
              </a:tabLst>
              <a:defRPr lang="en-US" sz="21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r>
              <a:rPr lang="en-US" altLang="ko-KR" smtClean="0"/>
              <a:t>&lt;</a:t>
            </a:r>
            <a:r>
              <a:rPr lang="ko-KR" altLang="en-US" smtClean="0"/>
              <a:t>날짜</a:t>
            </a:r>
            <a:r>
              <a:rPr lang="en-US" altLang="ko-KR" smtClean="0"/>
              <a:t>/</a:t>
            </a:r>
            <a:r>
              <a:rPr lang="ko-KR" altLang="en-US" smtClean="0"/>
              <a:t>시간</a:t>
            </a:r>
            <a:r>
              <a:rPr lang="en-US" altLang="ko-KR" smtClean="0"/>
              <a:t>&gt;</a:t>
            </a:r>
            <a:endParaRPr lang="en-US" altLang="ko-KR"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220" y="410400"/>
            <a:ext cx="16455960" cy="17145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defTabSz="1371600">
              <a:lnSpc>
                <a:spcPct val="90000"/>
              </a:lnSpc>
              <a:buNone/>
              <a:tabLst>
                <a:tab pos="0" algn="l"/>
              </a:tabLst>
              <a:defRPr/>
            </a:lvl1pPr>
          </a:lstStyle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ko-KR" altLang="en-US" sz="27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제목 텍스트의 서식을 편집하려면 클릭하십시오</a:t>
            </a:r>
            <a:r>
              <a:rPr lang="en-US" sz="27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.</a:t>
            </a:r>
            <a:endParaRPr lang="en-US" sz="27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220" y="2406780"/>
            <a:ext cx="16455960" cy="59632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648000" indent="-486000" defTabSz="1371600">
              <a:lnSpc>
                <a:spcPct val="90000"/>
              </a:lnSpc>
              <a:spcBef>
                <a:spcPts val="2126"/>
              </a:spcBef>
              <a:buClr>
                <a:srgbClr val="000000"/>
              </a:buClr>
              <a:buSzPct val="45000"/>
              <a:buFont typeface="Wingdings" charset="2"/>
              <a:buChar char=""/>
              <a:defRPr/>
            </a:lvl1pPr>
          </a:lstStyle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42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개요 텍스트의 서식을 편집하려면 클릭하십시오</a:t>
            </a:r>
            <a:endParaRPr lang="en-US" sz="42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1" indent="-486000" defTabSz="1371600">
              <a:lnSpc>
                <a:spcPct val="90000"/>
              </a:lnSpc>
              <a:spcBef>
                <a:spcPts val="17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lang="ko-KR" altLang="en-US" sz="30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번째 개요 수준</a:t>
            </a:r>
            <a:endParaRPr lang="en-US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944000" lvl="2" indent="-432000" defTabSz="1371600">
              <a:lnSpc>
                <a:spcPct val="90000"/>
              </a:lnSpc>
              <a:spcBef>
                <a:spcPts val="12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7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3</a:t>
            </a:r>
            <a:r>
              <a:rPr lang="ko-KR" altLang="en-US" sz="27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번째 개요 수준</a:t>
            </a:r>
            <a:endParaRPr lang="en-US" sz="27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3" indent="-324000" defTabSz="1371600">
              <a:lnSpc>
                <a:spcPct val="90000"/>
              </a:lnSpc>
              <a:spcBef>
                <a:spcPts val="85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7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4</a:t>
            </a:r>
            <a:r>
              <a:rPr lang="ko-KR" altLang="en-US" sz="27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번째 개요 수준</a:t>
            </a:r>
            <a:endParaRPr lang="en-US" sz="27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240000" lvl="4" indent="-324000" defTabSz="1371600">
              <a:lnSpc>
                <a:spcPct val="90000"/>
              </a:lnSpc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5</a:t>
            </a:r>
            <a:r>
              <a:rPr lang="ko-KR" altLang="en-US" sz="30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번째 개요 수준</a:t>
            </a:r>
            <a:endParaRPr lang="en-US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888000" lvl="5" indent="-324000" defTabSz="1371600">
              <a:lnSpc>
                <a:spcPct val="90000"/>
              </a:lnSpc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6</a:t>
            </a:r>
            <a:r>
              <a:rPr lang="ko-KR" altLang="en-US" sz="30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번째 개요 수준</a:t>
            </a:r>
            <a:endParaRPr lang="en-US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4536000" lvl="6" indent="-324000" defTabSz="1371600">
              <a:lnSpc>
                <a:spcPct val="90000"/>
              </a:lnSpc>
              <a:spcBef>
                <a:spcPts val="42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7</a:t>
            </a:r>
            <a:r>
              <a:rPr lang="ko-KR" altLang="en-US" sz="3000" b="0" u="none" strike="noStrike">
                <a:solidFill>
                  <a:schemeClr val="dk1"/>
                </a:solidFill>
                <a:effectLst/>
                <a:uFillTx/>
                <a:latin typeface="Arial"/>
                <a:ea typeface="DejaVu Sans"/>
              </a:rPr>
              <a:t>번째 개요 수준</a:t>
            </a:r>
            <a:endParaRPr lang="en-US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69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12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5.svg"/><Relationship Id="rId10" Type="http://schemas.openxmlformats.org/officeDocument/2006/relationships/image" Target="../media/image50.sv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56.svg"/><Relationship Id="rId4" Type="http://schemas.openxmlformats.org/officeDocument/2006/relationships/image" Target="../media/image2.sv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8.png"/><Relationship Id="rId5" Type="http://schemas.openxmlformats.org/officeDocument/2006/relationships/image" Target="../media/image3.png"/><Relationship Id="rId10" Type="http://schemas.openxmlformats.org/officeDocument/2006/relationships/image" Target="../media/image56.svg"/><Relationship Id="rId4" Type="http://schemas.openxmlformats.org/officeDocument/2006/relationships/image" Target="../media/image2.sv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1.png"/><Relationship Id="rId5" Type="http://schemas.openxmlformats.org/officeDocument/2006/relationships/image" Target="../media/image3.png"/><Relationship Id="rId10" Type="http://schemas.openxmlformats.org/officeDocument/2006/relationships/image" Target="../media/image56.svg"/><Relationship Id="rId4" Type="http://schemas.openxmlformats.org/officeDocument/2006/relationships/image" Target="../media/image2.sv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0" Type="http://schemas.openxmlformats.org/officeDocument/2006/relationships/image" Target="../media/image57.png"/><Relationship Id="rId4" Type="http://schemas.openxmlformats.org/officeDocument/2006/relationships/image" Target="../media/image2.svg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g2738/HarmanSA_June_TeamPJ.git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0200" y="243218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4430" y="844381"/>
            <a:ext cx="16742941" cy="8842059"/>
            <a:chOff x="0" y="0"/>
            <a:chExt cx="4274726" cy="22575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4726" cy="2257511"/>
            </a:xfrm>
            <a:custGeom>
              <a:avLst/>
              <a:gdLst/>
              <a:ahLst/>
              <a:cxnLst/>
              <a:rect l="l" t="t" r="r" b="b"/>
              <a:pathLst>
                <a:path w="4274726" h="2257511">
                  <a:moveTo>
                    <a:pt x="0" y="0"/>
                  </a:moveTo>
                  <a:lnTo>
                    <a:pt x="4274726" y="0"/>
                  </a:lnTo>
                  <a:lnTo>
                    <a:pt x="4274726" y="2257511"/>
                  </a:lnTo>
                  <a:lnTo>
                    <a:pt x="0" y="2257511"/>
                  </a:lnTo>
                  <a:close/>
                </a:path>
              </a:pathLst>
            </a:custGeom>
            <a:solidFill>
              <a:srgbClr val="62856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274726" cy="2305136"/>
            </a:xfrm>
            <a:prstGeom prst="rect">
              <a:avLst/>
            </a:prstGeom>
          </p:spPr>
          <p:txBody>
            <a:bodyPr lIns="52404" tIns="52404" rIns="52404" bIns="52404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5" name="Group 15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3987903" y="3488890"/>
            <a:ext cx="10312195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61"/>
              </a:lnSpc>
            </a:pPr>
            <a:r>
              <a:rPr lang="en-US" sz="8543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VGA를</a:t>
            </a:r>
            <a:r>
              <a:rPr lang="en-US" sz="8543" dirty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8543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이용한</a:t>
            </a:r>
            <a:r>
              <a:rPr lang="en-US" sz="8543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FLAG_GAME</a:t>
            </a:r>
            <a:endParaRPr lang="en-US" sz="8543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7441329" y="2219633"/>
            <a:ext cx="3405342" cy="1126382"/>
          </a:xfrm>
          <a:custGeom>
            <a:avLst/>
            <a:gdLst/>
            <a:ahLst/>
            <a:cxnLst/>
            <a:rect l="l" t="t" r="r" b="b"/>
            <a:pathLst>
              <a:path w="3405342" h="1126382">
                <a:moveTo>
                  <a:pt x="0" y="0"/>
                </a:moveTo>
                <a:lnTo>
                  <a:pt x="3405342" y="0"/>
                </a:lnTo>
                <a:lnTo>
                  <a:pt x="3405342" y="1126382"/>
                </a:lnTo>
                <a:lnTo>
                  <a:pt x="0" y="1126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64430" y="1022350"/>
            <a:ext cx="2975373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62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TEAM PROJECT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63795" y="6672115"/>
            <a:ext cx="8275894" cy="83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4896" spc="-102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PRESENTATION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95520" y="8850757"/>
            <a:ext cx="571185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62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3팀_박호윤, 박지수, 임윤재, 함영은</a:t>
            </a:r>
          </a:p>
        </p:txBody>
      </p:sp>
      <p:sp>
        <p:nvSpPr>
          <p:cNvPr id="26" name="Freeform 26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3204791" y="8364982"/>
            <a:ext cx="571185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62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발표자: 박호윤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592058" y="977449"/>
            <a:ext cx="1463009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VGA Controller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l="576" t="5743" r="3203" b="8440"/>
          <a:stretch/>
        </p:blipFill>
        <p:spPr>
          <a:xfrm>
            <a:off x="2729780" y="2667068"/>
            <a:ext cx="12725400" cy="5071647"/>
          </a:xfrm>
          <a:prstGeom prst="rect">
            <a:avLst/>
          </a:prstGeom>
        </p:spPr>
      </p:pic>
      <p:sp>
        <p:nvSpPr>
          <p:cNvPr id="22" name="Freeform 20"/>
          <p:cNvSpPr/>
          <p:nvPr/>
        </p:nvSpPr>
        <p:spPr>
          <a:xfrm>
            <a:off x="5318172" y="7888544"/>
            <a:ext cx="7651657" cy="1471705"/>
          </a:xfrm>
          <a:custGeom>
            <a:avLst/>
            <a:gdLst/>
            <a:ahLst/>
            <a:cxnLst/>
            <a:rect l="l" t="t" r="r" b="b"/>
            <a:pathLst>
              <a:path w="2010572" h="386709">
                <a:moveTo>
                  <a:pt x="12142" y="0"/>
                </a:moveTo>
                <a:lnTo>
                  <a:pt x="1998430" y="0"/>
                </a:lnTo>
                <a:cubicBezTo>
                  <a:pt x="2005136" y="0"/>
                  <a:pt x="2010572" y="5436"/>
                  <a:pt x="2010572" y="12142"/>
                </a:cubicBezTo>
                <a:lnTo>
                  <a:pt x="2010572" y="374568"/>
                </a:lnTo>
                <a:cubicBezTo>
                  <a:pt x="2010572" y="377788"/>
                  <a:pt x="2009292" y="380876"/>
                  <a:pt x="2007015" y="383153"/>
                </a:cubicBezTo>
                <a:cubicBezTo>
                  <a:pt x="2004738" y="385430"/>
                  <a:pt x="2001650" y="386709"/>
                  <a:pt x="1998430" y="386709"/>
                </a:cubicBezTo>
                <a:lnTo>
                  <a:pt x="12142" y="386709"/>
                </a:lnTo>
                <a:cubicBezTo>
                  <a:pt x="5436" y="386709"/>
                  <a:pt x="0" y="381273"/>
                  <a:pt x="0" y="374568"/>
                </a:cubicBezTo>
                <a:lnTo>
                  <a:pt x="0" y="12142"/>
                </a:lnTo>
                <a:cubicBezTo>
                  <a:pt x="0" y="5436"/>
                  <a:pt x="5436" y="0"/>
                  <a:pt x="12142" y="0"/>
                </a:cubicBezTo>
                <a:close/>
              </a:path>
            </a:pathLst>
          </a:custGeom>
          <a:solidFill>
            <a:srgbClr val="FFFFFF"/>
          </a:solidFill>
          <a:ln w="19050" cap="sq">
            <a:solidFill>
              <a:srgbClr val="485849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1"/>
          <p:cNvSpPr txBox="1"/>
          <p:nvPr/>
        </p:nvSpPr>
        <p:spPr>
          <a:xfrm>
            <a:off x="5318172" y="8090158"/>
            <a:ext cx="7651657" cy="10684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-&gt; VGA signal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을 내보내기 위한 장치</a:t>
            </a:r>
          </a:p>
          <a:p>
            <a:pPr algn="ctr">
              <a:lnSpc>
                <a:spcPts val="3079"/>
              </a:lnSpc>
            </a:pPr>
            <a:r>
              <a:rPr lang="en-US" altLang="ko-KR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-&gt; </a:t>
            </a:r>
            <a:r>
              <a:rPr lang="ko-KR" alt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모니터 동작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7871" y="936728"/>
            <a:ext cx="17395298" cy="9028279"/>
            <a:chOff x="0" y="0"/>
            <a:chExt cx="4349675" cy="22575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49675" cy="2257511"/>
            </a:xfrm>
            <a:custGeom>
              <a:avLst/>
              <a:gdLst/>
              <a:ahLst/>
              <a:cxnLst/>
              <a:rect l="l" t="t" r="r" b="b"/>
              <a:pathLst>
                <a:path w="4349675" h="2257511">
                  <a:moveTo>
                    <a:pt x="0" y="0"/>
                  </a:moveTo>
                  <a:lnTo>
                    <a:pt x="4349675" y="0"/>
                  </a:lnTo>
                  <a:lnTo>
                    <a:pt x="4349675" y="2257511"/>
                  </a:lnTo>
                  <a:lnTo>
                    <a:pt x="0" y="2257511"/>
                  </a:lnTo>
                  <a:close/>
                </a:path>
              </a:pathLst>
            </a:custGeom>
            <a:solidFill>
              <a:srgbClr val="62856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349675" cy="2305136"/>
            </a:xfrm>
            <a:prstGeom prst="rect">
              <a:avLst/>
            </a:prstGeom>
          </p:spPr>
          <p:txBody>
            <a:bodyPr lIns="53507" tIns="53507" rIns="53507" bIns="53507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5" name="Group 15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846127" y="3605506"/>
            <a:ext cx="16595747" cy="4751427"/>
          </a:xfrm>
          <a:custGeom>
            <a:avLst/>
            <a:gdLst/>
            <a:ahLst/>
            <a:cxnLst/>
            <a:rect l="l" t="t" r="r" b="b"/>
            <a:pathLst>
              <a:path w="16595747" h="4751427">
                <a:moveTo>
                  <a:pt x="0" y="0"/>
                </a:moveTo>
                <a:lnTo>
                  <a:pt x="16595746" y="0"/>
                </a:lnTo>
                <a:lnTo>
                  <a:pt x="16595746" y="4751427"/>
                </a:lnTo>
                <a:lnTo>
                  <a:pt x="0" y="4751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486" b="-2947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592058" y="1055687"/>
            <a:ext cx="14630092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Camera Controller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6525" y="932458"/>
            <a:ext cx="17395298" cy="9028279"/>
            <a:chOff x="0" y="0"/>
            <a:chExt cx="4349675" cy="22575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49675" cy="2257511"/>
            </a:xfrm>
            <a:custGeom>
              <a:avLst/>
              <a:gdLst/>
              <a:ahLst/>
              <a:cxnLst/>
              <a:rect l="l" t="t" r="r" b="b"/>
              <a:pathLst>
                <a:path w="4349675" h="2257511">
                  <a:moveTo>
                    <a:pt x="0" y="0"/>
                  </a:moveTo>
                  <a:lnTo>
                    <a:pt x="4349675" y="0"/>
                  </a:lnTo>
                  <a:lnTo>
                    <a:pt x="4349675" y="2257511"/>
                  </a:lnTo>
                  <a:lnTo>
                    <a:pt x="0" y="2257511"/>
                  </a:lnTo>
                  <a:close/>
                </a:path>
              </a:pathLst>
            </a:custGeom>
            <a:solidFill>
              <a:srgbClr val="62856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349675" cy="2305136"/>
            </a:xfrm>
            <a:prstGeom prst="rect">
              <a:avLst/>
            </a:prstGeom>
          </p:spPr>
          <p:txBody>
            <a:bodyPr lIns="53507" tIns="53507" rIns="53507" bIns="53507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4831" y="733255"/>
            <a:ext cx="17498337" cy="9218742"/>
            <a:chOff x="0" y="-98894"/>
            <a:chExt cx="23331117" cy="12291655"/>
          </a:xfrm>
        </p:grpSpPr>
        <p:grpSp>
          <p:nvGrpSpPr>
            <p:cNvPr id="15" name="Group 15"/>
            <p:cNvGrpSpPr/>
            <p:nvPr/>
          </p:nvGrpSpPr>
          <p:grpSpPr>
            <a:xfrm>
              <a:off x="137386" y="-98894"/>
              <a:ext cx="23193731" cy="12291655"/>
              <a:chOff x="0" y="-47625"/>
              <a:chExt cx="4349675" cy="230513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593274" y="2409667"/>
            <a:ext cx="199222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just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개요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8646" y="3182721"/>
            <a:ext cx="1435615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카메라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모듈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제어를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위한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2선식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직렬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통신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프로토콜로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SIO_C(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클럭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)과 SIO_D(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라인을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사용하</a:t>
            </a:r>
            <a:r>
              <a:rPr lang="ko-KR" alt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며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8bit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주소의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내부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레지스터로</a:t>
            </a:r>
            <a:r>
              <a:rPr lang="en-US" sz="24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구성</a:t>
            </a:r>
            <a:endParaRPr lang="en-US" sz="2499" b="1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88646" y="5020440"/>
            <a:ext cx="1383067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화질, 해상도, 노출 등 카메라의 다양한 설정을 위해 내부 레지스터 제어가 필수적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30924" y="1055687"/>
            <a:ext cx="604514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SCCB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3274" y="4204465"/>
            <a:ext cx="274151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just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사용이유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152039" y="4188841"/>
            <a:ext cx="3974345" cy="5310647"/>
          </a:xfrm>
          <a:custGeom>
            <a:avLst/>
            <a:gdLst/>
            <a:ahLst/>
            <a:cxnLst/>
            <a:rect l="l" t="t" r="r" b="b"/>
            <a:pathLst>
              <a:path w="3974345" h="5310647">
                <a:moveTo>
                  <a:pt x="0" y="0"/>
                </a:moveTo>
                <a:lnTo>
                  <a:pt x="3974345" y="0"/>
                </a:lnTo>
                <a:lnTo>
                  <a:pt x="3974345" y="5310646"/>
                </a:lnTo>
                <a:lnTo>
                  <a:pt x="0" y="5310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188646" y="5814338"/>
            <a:ext cx="10895794" cy="3685150"/>
          </a:xfrm>
          <a:custGeom>
            <a:avLst/>
            <a:gdLst/>
            <a:ahLst/>
            <a:cxnLst/>
            <a:rect l="l" t="t" r="r" b="b"/>
            <a:pathLst>
              <a:path w="10895794" h="3685150">
                <a:moveTo>
                  <a:pt x="0" y="0"/>
                </a:moveTo>
                <a:lnTo>
                  <a:pt x="10895794" y="0"/>
                </a:lnTo>
                <a:lnTo>
                  <a:pt x="10895794" y="3685149"/>
                </a:lnTo>
                <a:lnTo>
                  <a:pt x="0" y="3685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618" t="-15212" r="-1861" b="-2016"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2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3069116" y="2094999"/>
            <a:ext cx="12149767" cy="4087171"/>
          </a:xfrm>
          <a:custGeom>
            <a:avLst/>
            <a:gdLst/>
            <a:ahLst/>
            <a:cxnLst/>
            <a:rect l="l" t="t" r="r" b="b"/>
            <a:pathLst>
              <a:path w="12149767" h="4087171">
                <a:moveTo>
                  <a:pt x="0" y="0"/>
                </a:moveTo>
                <a:lnTo>
                  <a:pt x="12149768" y="0"/>
                </a:lnTo>
                <a:lnTo>
                  <a:pt x="12149768" y="4087171"/>
                </a:lnTo>
                <a:lnTo>
                  <a:pt x="0" y="4087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53" r="-347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3548198" y="6281209"/>
            <a:ext cx="10717812" cy="3108165"/>
          </a:xfrm>
          <a:custGeom>
            <a:avLst/>
            <a:gdLst/>
            <a:ahLst/>
            <a:cxnLst/>
            <a:rect l="l" t="t" r="r" b="b"/>
            <a:pathLst>
              <a:path w="10717812" h="3108165">
                <a:moveTo>
                  <a:pt x="0" y="0"/>
                </a:moveTo>
                <a:lnTo>
                  <a:pt x="10717812" y="0"/>
                </a:lnTo>
                <a:lnTo>
                  <a:pt x="10717812" y="3108165"/>
                </a:lnTo>
                <a:lnTo>
                  <a:pt x="0" y="31081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949236" y="1326036"/>
            <a:ext cx="604514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Timing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028700" y="3217671"/>
            <a:ext cx="8614149" cy="4572887"/>
          </a:xfrm>
          <a:custGeom>
            <a:avLst/>
            <a:gdLst/>
            <a:ahLst/>
            <a:cxnLst/>
            <a:rect l="l" t="t" r="r" b="b"/>
            <a:pathLst>
              <a:path w="8614149" h="4572887">
                <a:moveTo>
                  <a:pt x="0" y="0"/>
                </a:moveTo>
                <a:lnTo>
                  <a:pt x="8614149" y="0"/>
                </a:lnTo>
                <a:lnTo>
                  <a:pt x="8614149" y="4572887"/>
                </a:lnTo>
                <a:lnTo>
                  <a:pt x="0" y="4572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11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0118106" y="1217612"/>
            <a:ext cx="7008278" cy="8078788"/>
          </a:xfrm>
          <a:custGeom>
            <a:avLst/>
            <a:gdLst/>
            <a:ahLst/>
            <a:cxnLst/>
            <a:rect l="l" t="t" r="r" b="b"/>
            <a:pathLst>
              <a:path w="7008278" h="8078788">
                <a:moveTo>
                  <a:pt x="0" y="0"/>
                </a:moveTo>
                <a:lnTo>
                  <a:pt x="7008278" y="0"/>
                </a:lnTo>
                <a:lnTo>
                  <a:pt x="7008278" y="8078788"/>
                </a:lnTo>
                <a:lnTo>
                  <a:pt x="0" y="80787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28" t="-6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3594800" y="7742933"/>
            <a:ext cx="3481949" cy="42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SCCB_Ctrl(regAddrCtrl)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9236" y="1326036"/>
            <a:ext cx="604514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FSM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31940" y="9248775"/>
            <a:ext cx="1580611" cy="42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SCCB(I2C)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6525" y="932458"/>
            <a:ext cx="17395298" cy="9028279"/>
            <a:chOff x="0" y="0"/>
            <a:chExt cx="4349675" cy="22575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49675" cy="2257511"/>
            </a:xfrm>
            <a:custGeom>
              <a:avLst/>
              <a:gdLst/>
              <a:ahLst/>
              <a:cxnLst/>
              <a:rect l="l" t="t" r="r" b="b"/>
              <a:pathLst>
                <a:path w="4349675" h="2257511">
                  <a:moveTo>
                    <a:pt x="0" y="0"/>
                  </a:moveTo>
                  <a:lnTo>
                    <a:pt x="4349675" y="0"/>
                  </a:lnTo>
                  <a:lnTo>
                    <a:pt x="4349675" y="2257511"/>
                  </a:lnTo>
                  <a:lnTo>
                    <a:pt x="0" y="2257511"/>
                  </a:lnTo>
                  <a:close/>
                </a:path>
              </a:pathLst>
            </a:custGeom>
            <a:solidFill>
              <a:srgbClr val="62856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349675" cy="2305136"/>
            </a:xfrm>
            <a:prstGeom prst="rect">
              <a:avLst/>
            </a:prstGeom>
          </p:spPr>
          <p:txBody>
            <a:bodyPr lIns="53507" tIns="53507" rIns="53507" bIns="53507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5" name="Group 15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2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95859"/>
              </p:ext>
            </p:extLst>
          </p:nvPr>
        </p:nvGraphicFramePr>
        <p:xfrm>
          <a:off x="5615769" y="3016092"/>
          <a:ext cx="6648939" cy="1603456"/>
        </p:xfrm>
        <a:graphic>
          <a:graphicData uri="http://schemas.openxmlformats.org/drawingml/2006/table">
            <a:tbl>
              <a:tblPr/>
              <a:tblGrid>
                <a:gridCol w="151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8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500">
                <a:tc>
                  <a:txBody>
                    <a:bodyPr/>
                    <a:lstStyle/>
                    <a:p>
                      <a:pPr algn="ctr">
                        <a:lnSpc>
                          <a:spcPts val="2498"/>
                        </a:lnSpc>
                        <a:defRPr/>
                      </a:pPr>
                      <a:r>
                        <a:rPr lang="en-US" sz="1784" b="1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Function</a:t>
                      </a:r>
                      <a:endParaRPr lang="en-US" sz="1100"/>
                    </a:p>
                  </a:txBody>
                  <a:tcPr marL="162739" marR="162739" marT="162739" marB="162739" anchor="ctr">
                    <a:lnL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8"/>
                        </a:lnSpc>
                        <a:defRPr/>
                      </a:pPr>
                      <a:r>
                        <a:rPr lang="en-US" sz="1784" b="1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Resister</a:t>
                      </a:r>
                      <a:endParaRPr lang="en-US" sz="1100"/>
                    </a:p>
                  </a:txBody>
                  <a:tcPr marL="162739" marR="162739" marT="162739" marB="162739" anchor="ctr">
                    <a:lnL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8"/>
                        </a:lnSpc>
                        <a:defRPr/>
                      </a:pPr>
                      <a:r>
                        <a:rPr lang="en-US" sz="1784" b="1" dirty="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Address</a:t>
                      </a:r>
                      <a:endParaRPr lang="en-US" sz="1100" dirty="0"/>
                    </a:p>
                  </a:txBody>
                  <a:tcPr marL="162739" marR="162739" marT="162739" marB="162739" anchor="ctr">
                    <a:lnL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8"/>
                        </a:lnSpc>
                        <a:defRPr/>
                      </a:pPr>
                      <a:r>
                        <a:rPr lang="en-US" sz="1784" b="1" dirty="0">
                          <a:solidFill>
                            <a:srgbClr val="FFFFFF"/>
                          </a:solidFill>
                          <a:latin typeface="TDTD순고딕 Bold"/>
                          <a:ea typeface="TDTD순고딕 Bold"/>
                          <a:cs typeface="TDTD순고딕 Bold"/>
                          <a:sym typeface="TDTD순고딕 Bold"/>
                        </a:rPr>
                        <a:t>Description</a:t>
                      </a:r>
                      <a:endParaRPr lang="en-US" sz="1100" dirty="0"/>
                    </a:p>
                  </a:txBody>
                  <a:tcPr marL="162739" marR="162739" marT="162739" marB="162739" anchor="ctr">
                    <a:lnL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D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448">
                <a:tc>
                  <a:txBody>
                    <a:bodyPr/>
                    <a:lstStyle/>
                    <a:p>
                      <a:pPr algn="ctr">
                        <a:lnSpc>
                          <a:spcPts val="2498"/>
                        </a:lnSpc>
                        <a:defRPr/>
                      </a:pPr>
                      <a:r>
                        <a:rPr lang="en-US" sz="1784" dirty="0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Horizontal Mirror</a:t>
                      </a:r>
                      <a:endParaRPr lang="en-US" sz="1100" dirty="0"/>
                    </a:p>
                  </a:txBody>
                  <a:tcPr marL="162739" marR="162739" marT="162739" marB="162739" anchor="ctr">
                    <a:lnL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8"/>
                        </a:lnSpc>
                        <a:defRPr/>
                      </a:pPr>
                      <a:r>
                        <a:rPr lang="en-US" sz="1784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MVFP[5]</a:t>
                      </a:r>
                      <a:endParaRPr lang="en-US" sz="1100"/>
                    </a:p>
                  </a:txBody>
                  <a:tcPr marL="162739" marR="162739" marT="162739" marB="162739" anchor="ctr">
                    <a:lnL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8"/>
                        </a:lnSpc>
                        <a:defRPr/>
                      </a:pPr>
                      <a:r>
                        <a:rPr lang="en-US" sz="1784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0x1E</a:t>
                      </a:r>
                      <a:endParaRPr lang="en-US" sz="1100"/>
                    </a:p>
                  </a:txBody>
                  <a:tcPr marL="162739" marR="162739" marT="162739" marB="162739" anchor="ctr">
                    <a:lnL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98"/>
                        </a:lnSpc>
                        <a:defRPr/>
                      </a:pPr>
                      <a:r>
                        <a:rPr lang="en-US" sz="1784" dirty="0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0: Normal</a:t>
                      </a:r>
                      <a:endParaRPr lang="en-US" sz="1100" dirty="0"/>
                    </a:p>
                    <a:p>
                      <a:pPr algn="ctr">
                        <a:lnSpc>
                          <a:spcPts val="2498"/>
                        </a:lnSpc>
                      </a:pPr>
                      <a:r>
                        <a:rPr lang="en-US" sz="1784" dirty="0">
                          <a:solidFill>
                            <a:srgbClr val="000000"/>
                          </a:solidFill>
                          <a:latin typeface="TDTD순고딕"/>
                          <a:ea typeface="TDTD순고딕"/>
                          <a:cs typeface="TDTD순고딕"/>
                          <a:sym typeface="TDTD순고딕"/>
                        </a:rPr>
                        <a:t>1: Mirrored</a:t>
                      </a:r>
                    </a:p>
                  </a:txBody>
                  <a:tcPr marL="162739" marR="162739" marT="162739" marB="162739" anchor="ctr">
                    <a:lnL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780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Freeform 23"/>
          <p:cNvSpPr/>
          <p:nvPr/>
        </p:nvSpPr>
        <p:spPr>
          <a:xfrm>
            <a:off x="11991422" y="9094093"/>
            <a:ext cx="4773590" cy="400914"/>
          </a:xfrm>
          <a:custGeom>
            <a:avLst/>
            <a:gdLst/>
            <a:ahLst/>
            <a:cxnLst/>
            <a:rect l="l" t="t" r="r" b="b"/>
            <a:pathLst>
              <a:path w="4773590" h="400914">
                <a:moveTo>
                  <a:pt x="0" y="0"/>
                </a:moveTo>
                <a:lnTo>
                  <a:pt x="4773590" y="0"/>
                </a:lnTo>
                <a:lnTo>
                  <a:pt x="4773590" y="400914"/>
                </a:lnTo>
                <a:lnTo>
                  <a:pt x="0" y="4009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29" r="-1929" b="-710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3506908" y="9021593"/>
            <a:ext cx="4773590" cy="473414"/>
          </a:xfrm>
          <a:custGeom>
            <a:avLst/>
            <a:gdLst/>
            <a:ahLst/>
            <a:cxnLst/>
            <a:rect l="l" t="t" r="r" b="b"/>
            <a:pathLst>
              <a:path w="4773590" h="473414">
                <a:moveTo>
                  <a:pt x="0" y="0"/>
                </a:moveTo>
                <a:lnTo>
                  <a:pt x="4773590" y="0"/>
                </a:lnTo>
                <a:lnTo>
                  <a:pt x="4773590" y="473414"/>
                </a:lnTo>
                <a:lnTo>
                  <a:pt x="0" y="4734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978871" y="4955708"/>
            <a:ext cx="6301626" cy="3921371"/>
          </a:xfrm>
          <a:custGeom>
            <a:avLst/>
            <a:gdLst/>
            <a:ahLst/>
            <a:cxnLst/>
            <a:rect l="l" t="t" r="r" b="b"/>
            <a:pathLst>
              <a:path w="6301626" h="3921371">
                <a:moveTo>
                  <a:pt x="0" y="0"/>
                </a:moveTo>
                <a:lnTo>
                  <a:pt x="6301627" y="0"/>
                </a:lnTo>
                <a:lnTo>
                  <a:pt x="6301627" y="3921371"/>
                </a:lnTo>
                <a:lnTo>
                  <a:pt x="0" y="39213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0650108" y="4955708"/>
            <a:ext cx="6114904" cy="3909785"/>
          </a:xfrm>
          <a:custGeom>
            <a:avLst/>
            <a:gdLst/>
            <a:ahLst/>
            <a:cxnLst/>
            <a:rect l="l" t="t" r="r" b="b"/>
            <a:pathLst>
              <a:path w="6114904" h="3909785">
                <a:moveTo>
                  <a:pt x="0" y="0"/>
                </a:moveTo>
                <a:lnTo>
                  <a:pt x="6114904" y="0"/>
                </a:lnTo>
                <a:lnTo>
                  <a:pt x="6114904" y="3909785"/>
                </a:lnTo>
                <a:lnTo>
                  <a:pt x="0" y="39097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949236" y="1326036"/>
            <a:ext cx="604514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Rom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3274" y="2409667"/>
            <a:ext cx="478402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just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거울모드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975467" y="6561420"/>
            <a:ext cx="979672" cy="709947"/>
            <a:chOff x="0" y="0"/>
            <a:chExt cx="812800" cy="5890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589018"/>
            </a:xfrm>
            <a:custGeom>
              <a:avLst/>
              <a:gdLst/>
              <a:ahLst/>
              <a:cxnLst/>
              <a:rect l="l" t="t" r="r" b="b"/>
              <a:pathLst>
                <a:path w="812800" h="589018">
                  <a:moveTo>
                    <a:pt x="812800" y="29450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5818"/>
                  </a:lnTo>
                  <a:lnTo>
                    <a:pt x="406400" y="385818"/>
                  </a:lnTo>
                  <a:lnTo>
                    <a:pt x="406400" y="589018"/>
                  </a:lnTo>
                  <a:lnTo>
                    <a:pt x="812800" y="294509"/>
                  </a:lnTo>
                  <a:close/>
                </a:path>
              </a:pathLst>
            </a:custGeom>
            <a:solidFill>
              <a:srgbClr val="62856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5575"/>
              <a:ext cx="711200" cy="23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995022" y="8888582"/>
            <a:ext cx="99026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3131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OFF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650108" y="8888582"/>
            <a:ext cx="99026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4AAD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998793" y="2538504"/>
            <a:ext cx="16290414" cy="6719796"/>
          </a:xfrm>
          <a:custGeom>
            <a:avLst/>
            <a:gdLst/>
            <a:ahLst/>
            <a:cxnLst/>
            <a:rect l="l" t="t" r="r" b="b"/>
            <a:pathLst>
              <a:path w="16290414" h="6719796">
                <a:moveTo>
                  <a:pt x="0" y="0"/>
                </a:moveTo>
                <a:lnTo>
                  <a:pt x="16290414" y="0"/>
                </a:lnTo>
                <a:lnTo>
                  <a:pt x="16290414" y="6719796"/>
                </a:lnTo>
                <a:lnTo>
                  <a:pt x="0" y="6719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949236" y="1326036"/>
            <a:ext cx="604514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Block 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2025032" y="1055687"/>
            <a:ext cx="1423793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Game / Graphic Block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264226" y="2484470"/>
            <a:ext cx="13759548" cy="5763440"/>
            <a:chOff x="0" y="0"/>
            <a:chExt cx="18346065" cy="76845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346065" cy="7684587"/>
            </a:xfrm>
            <a:custGeom>
              <a:avLst/>
              <a:gdLst/>
              <a:ahLst/>
              <a:cxnLst/>
              <a:rect l="l" t="t" r="r" b="b"/>
              <a:pathLst>
                <a:path w="18346065" h="7684587">
                  <a:moveTo>
                    <a:pt x="0" y="0"/>
                  </a:moveTo>
                  <a:lnTo>
                    <a:pt x="18346065" y="0"/>
                  </a:lnTo>
                  <a:lnTo>
                    <a:pt x="18346065" y="7684587"/>
                  </a:lnTo>
                  <a:lnTo>
                    <a:pt x="0" y="7684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44" t="-15533" r="-4621" b="-1989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5057807" y="5816186"/>
              <a:ext cx="1960620" cy="0"/>
            </a:xfrm>
            <a:prstGeom prst="line">
              <a:avLst/>
            </a:prstGeom>
            <a:ln w="44283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AutoShape 23"/>
            <p:cNvSpPr/>
            <p:nvPr/>
          </p:nvSpPr>
          <p:spPr>
            <a:xfrm flipH="1" flipV="1">
              <a:off x="9258076" y="4598202"/>
              <a:ext cx="0" cy="1093079"/>
            </a:xfrm>
            <a:prstGeom prst="line">
              <a:avLst/>
            </a:prstGeom>
            <a:ln w="44283" cap="flat">
              <a:solidFill>
                <a:srgbClr val="FF3131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9258076" y="5816186"/>
              <a:ext cx="0" cy="1093079"/>
            </a:xfrm>
            <a:prstGeom prst="line">
              <a:avLst/>
            </a:prstGeom>
            <a:ln w="44283" cap="flat">
              <a:solidFill>
                <a:srgbClr val="FF3131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34982" y="8504267"/>
            <a:ext cx="1541803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3200" dirty="0" err="1">
                <a:solidFill>
                  <a:srgbClr val="00B0F0"/>
                </a:solidFill>
                <a:latin typeface="TDTD순고딕"/>
                <a:ea typeface="TDTD순고딕"/>
                <a:cs typeface="TDTD순고딕"/>
                <a:sym typeface="TDTD순고딕"/>
              </a:rPr>
              <a:t>출력과</a:t>
            </a:r>
            <a:r>
              <a:rPr lang="en-US" sz="3200" dirty="0">
                <a:solidFill>
                  <a:srgbClr val="00B0F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게임로직은</a:t>
            </a:r>
            <a:r>
              <a:rPr lang="en-US" sz="3200" dirty="0">
                <a:solidFill>
                  <a:srgbClr val="00B0F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DTD순고딕"/>
                <a:ea typeface="TDTD순고딕"/>
                <a:cs typeface="TDTD순고딕"/>
                <a:sym typeface="TDTD순고딕"/>
              </a:rPr>
              <a:t>순차적으로</a:t>
            </a:r>
            <a:r>
              <a:rPr lang="en-US" sz="3200" dirty="0">
                <a:solidFill>
                  <a:srgbClr val="00B0F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수행될</a:t>
            </a:r>
            <a:r>
              <a:rPr lang="en-US" sz="3200" dirty="0">
                <a:solidFill>
                  <a:srgbClr val="00B0F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200" dirty="0" err="1">
                <a:solidFill>
                  <a:srgbClr val="00B0F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필요없음</a:t>
            </a:r>
            <a:endParaRPr lang="en-US" sz="3200" dirty="0">
              <a:solidFill>
                <a:srgbClr val="00B0F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3064"/>
              </a:lnSpc>
              <a:spcBef>
                <a:spcPct val="0"/>
              </a:spcBef>
            </a:pP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Wingdings" panose="05000000000000000000" pitchFamily="2" charset="2"/>
              </a:rPr>
              <a:t>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Graphic_Block과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Game_Block을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구분하여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게임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블록이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어떤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연산단계인지에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상관없이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게임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상태에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따라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GRAPHIC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출력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가능</a:t>
            </a:r>
            <a:endParaRPr lang="en-US" sz="2188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297090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7900936" y="2494624"/>
            <a:ext cx="9722016" cy="4743053"/>
            <a:chOff x="0" y="0"/>
            <a:chExt cx="12962688" cy="6324071"/>
          </a:xfrm>
        </p:grpSpPr>
        <p:sp>
          <p:nvSpPr>
            <p:cNvPr id="20" name="Freeform 20"/>
            <p:cNvSpPr/>
            <p:nvPr/>
          </p:nvSpPr>
          <p:spPr>
            <a:xfrm>
              <a:off x="314546" y="0"/>
              <a:ext cx="12648143" cy="6324071"/>
            </a:xfrm>
            <a:custGeom>
              <a:avLst/>
              <a:gdLst/>
              <a:ahLst/>
              <a:cxnLst/>
              <a:rect l="l" t="t" r="r" b="b"/>
              <a:pathLst>
                <a:path w="12648143" h="6324071">
                  <a:moveTo>
                    <a:pt x="0" y="0"/>
                  </a:moveTo>
                  <a:lnTo>
                    <a:pt x="12648142" y="0"/>
                  </a:lnTo>
                  <a:lnTo>
                    <a:pt x="12648142" y="6324071"/>
                  </a:lnTo>
                  <a:lnTo>
                    <a:pt x="0" y="6324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314546" y="2248323"/>
              <a:ext cx="591234" cy="1630946"/>
              <a:chOff x="0" y="0"/>
              <a:chExt cx="149462" cy="41229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49462" cy="412298"/>
              </a:xfrm>
              <a:custGeom>
                <a:avLst/>
                <a:gdLst/>
                <a:ahLst/>
                <a:cxnLst/>
                <a:rect l="l" t="t" r="r" b="b"/>
                <a:pathLst>
                  <a:path w="149462" h="412298">
                    <a:moveTo>
                      <a:pt x="74731" y="0"/>
                    </a:moveTo>
                    <a:lnTo>
                      <a:pt x="74731" y="0"/>
                    </a:lnTo>
                    <a:cubicBezTo>
                      <a:pt x="94551" y="0"/>
                      <a:pt x="113559" y="7873"/>
                      <a:pt x="127574" y="21888"/>
                    </a:cubicBezTo>
                    <a:cubicBezTo>
                      <a:pt x="141589" y="35903"/>
                      <a:pt x="149462" y="54911"/>
                      <a:pt x="149462" y="74731"/>
                    </a:cubicBezTo>
                    <a:lnTo>
                      <a:pt x="149462" y="337567"/>
                    </a:lnTo>
                    <a:cubicBezTo>
                      <a:pt x="149462" y="378840"/>
                      <a:pt x="116004" y="412298"/>
                      <a:pt x="74731" y="412298"/>
                    </a:cubicBezTo>
                    <a:lnTo>
                      <a:pt x="74731" y="412298"/>
                    </a:lnTo>
                    <a:cubicBezTo>
                      <a:pt x="33458" y="412298"/>
                      <a:pt x="0" y="378840"/>
                      <a:pt x="0" y="337567"/>
                    </a:cubicBezTo>
                    <a:lnTo>
                      <a:pt x="0" y="74731"/>
                    </a:lnTo>
                    <a:cubicBezTo>
                      <a:pt x="0" y="33458"/>
                      <a:pt x="33458" y="0"/>
                      <a:pt x="7473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5271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149462" cy="459923"/>
              </a:xfrm>
              <a:prstGeom prst="rect">
                <a:avLst/>
              </a:prstGeom>
            </p:spPr>
            <p:txBody>
              <a:bodyPr lIns="39694" tIns="39694" rIns="39694" bIns="39694" rtlCol="0" anchor="ctr"/>
              <a:lstStyle/>
              <a:p>
                <a:pPr algn="ctr">
                  <a:lnSpc>
                    <a:spcPts val="2924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 rot="-5400000">
              <a:off x="-706732" y="2887474"/>
              <a:ext cx="1689910" cy="352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5"/>
                </a:lnSpc>
                <a:spcBef>
                  <a:spcPct val="0"/>
                </a:spcBef>
              </a:pPr>
              <a:r>
                <a:rPr lang="en-US" sz="1553" b="1">
                  <a:solidFill>
                    <a:srgbClr val="5271FF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난수발생 빈도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0734219" y="8001850"/>
            <a:ext cx="6660069" cy="940532"/>
          </a:xfrm>
          <a:custGeom>
            <a:avLst/>
            <a:gdLst/>
            <a:ahLst/>
            <a:cxnLst/>
            <a:rect l="l" t="t" r="r" b="b"/>
            <a:pathLst>
              <a:path w="6660069" h="940532">
                <a:moveTo>
                  <a:pt x="0" y="0"/>
                </a:moveTo>
                <a:lnTo>
                  <a:pt x="6660069" y="0"/>
                </a:lnTo>
                <a:lnTo>
                  <a:pt x="6660069" y="940532"/>
                </a:lnTo>
                <a:lnTo>
                  <a:pt x="0" y="940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445" r="-3415" b="-2708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072181" y="7752517"/>
            <a:ext cx="9264394" cy="137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XORSHIFT </a:t>
            </a:r>
            <a:r>
              <a:rPr lang="en-US" sz="3200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방식을</a:t>
            </a:r>
            <a:r>
              <a:rPr lang="en-US" sz="3200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이용해서</a:t>
            </a:r>
            <a:r>
              <a:rPr lang="en-US" sz="3200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32bit </a:t>
            </a:r>
            <a:r>
              <a:rPr lang="en-US" sz="3200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난수를</a:t>
            </a:r>
            <a:r>
              <a:rPr lang="en-US" sz="3200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발생</a:t>
            </a:r>
            <a:endParaRPr lang="en-US" sz="3200" b="1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558891" lvl="1" indent="-279445" algn="l">
              <a:lnSpc>
                <a:spcPts val="3624"/>
              </a:lnSpc>
              <a:spcBef>
                <a:spcPct val="0"/>
              </a:spcBef>
              <a:buFont typeface="Arial"/>
              <a:buChar char="•"/>
            </a:pP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사용자가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버튼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누른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길이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버튼이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눌렸을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때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시스템카운트를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b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시드로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사용하여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매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게임마다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다른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수열을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발생시킨다</a:t>
            </a:r>
            <a:r>
              <a:rPr lang="en-US" sz="25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92786" y="7467402"/>
            <a:ext cx="6099062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최대표준편차</a:t>
            </a:r>
            <a:r>
              <a:rPr lang="en-US" sz="24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: 1,239,496,291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734219" y="8472116"/>
            <a:ext cx="6660069" cy="470266"/>
            <a:chOff x="0" y="0"/>
            <a:chExt cx="1701179" cy="12012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01179" cy="120120"/>
            </a:xfrm>
            <a:custGeom>
              <a:avLst/>
              <a:gdLst/>
              <a:ahLst/>
              <a:cxnLst/>
              <a:rect l="l" t="t" r="r" b="b"/>
              <a:pathLst>
                <a:path w="1701179" h="120120">
                  <a:moveTo>
                    <a:pt x="59284" y="0"/>
                  </a:moveTo>
                  <a:lnTo>
                    <a:pt x="1641895" y="0"/>
                  </a:lnTo>
                  <a:cubicBezTo>
                    <a:pt x="1657618" y="0"/>
                    <a:pt x="1672697" y="6246"/>
                    <a:pt x="1683815" y="17364"/>
                  </a:cubicBezTo>
                  <a:cubicBezTo>
                    <a:pt x="1694933" y="28482"/>
                    <a:pt x="1701179" y="43561"/>
                    <a:pt x="1701179" y="59284"/>
                  </a:cubicBezTo>
                  <a:lnTo>
                    <a:pt x="1701179" y="60835"/>
                  </a:lnTo>
                  <a:cubicBezTo>
                    <a:pt x="1701179" y="76559"/>
                    <a:pt x="1694933" y="91638"/>
                    <a:pt x="1683815" y="102756"/>
                  </a:cubicBezTo>
                  <a:cubicBezTo>
                    <a:pt x="1672697" y="113874"/>
                    <a:pt x="1657618" y="120120"/>
                    <a:pt x="1641895" y="120120"/>
                  </a:cubicBezTo>
                  <a:lnTo>
                    <a:pt x="59284" y="120120"/>
                  </a:lnTo>
                  <a:cubicBezTo>
                    <a:pt x="43561" y="120120"/>
                    <a:pt x="28482" y="113874"/>
                    <a:pt x="17364" y="102756"/>
                  </a:cubicBezTo>
                  <a:cubicBezTo>
                    <a:pt x="6246" y="91638"/>
                    <a:pt x="0" y="76559"/>
                    <a:pt x="0" y="60835"/>
                  </a:cubicBezTo>
                  <a:lnTo>
                    <a:pt x="0" y="59284"/>
                  </a:lnTo>
                  <a:cubicBezTo>
                    <a:pt x="0" y="43561"/>
                    <a:pt x="6246" y="28482"/>
                    <a:pt x="17364" y="17364"/>
                  </a:cubicBezTo>
                  <a:cubicBezTo>
                    <a:pt x="28482" y="6246"/>
                    <a:pt x="43561" y="0"/>
                    <a:pt x="59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701179" cy="167745"/>
            </a:xfrm>
            <a:prstGeom prst="rect">
              <a:avLst/>
            </a:prstGeom>
          </p:spPr>
          <p:txBody>
            <a:bodyPr lIns="39694" tIns="39694" rIns="39694" bIns="39694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406086" y="1055687"/>
            <a:ext cx="1100203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PRNG(의사난수발생)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728033" y="3273955"/>
            <a:ext cx="6993138" cy="3116676"/>
            <a:chOff x="728033" y="2826695"/>
            <a:chExt cx="6993138" cy="3116676"/>
          </a:xfrm>
        </p:grpSpPr>
        <p:sp>
          <p:nvSpPr>
            <p:cNvPr id="26" name="Freeform 26"/>
            <p:cNvSpPr/>
            <p:nvPr/>
          </p:nvSpPr>
          <p:spPr>
            <a:xfrm>
              <a:off x="728033" y="2826695"/>
              <a:ext cx="6993138" cy="3116676"/>
            </a:xfrm>
            <a:custGeom>
              <a:avLst/>
              <a:gdLst/>
              <a:ahLst/>
              <a:cxnLst/>
              <a:rect l="l" t="t" r="r" b="b"/>
              <a:pathLst>
                <a:path w="6993138" h="3116676">
                  <a:moveTo>
                    <a:pt x="0" y="0"/>
                  </a:moveTo>
                  <a:lnTo>
                    <a:pt x="6993138" y="0"/>
                  </a:lnTo>
                  <a:lnTo>
                    <a:pt x="6993138" y="3116676"/>
                  </a:lnTo>
                  <a:lnTo>
                    <a:pt x="0" y="3116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51284" y="3202166"/>
              <a:ext cx="394007" cy="289469"/>
            </a:xfrm>
            <a:prstGeom prst="rect">
              <a:avLst/>
            </a:prstGeom>
            <a:solidFill>
              <a:srgbClr val="DAE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3406086" y="1055687"/>
            <a:ext cx="1100203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Flag_Cmd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5532" y="7113118"/>
            <a:ext cx="15196937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난수에</a:t>
            </a:r>
            <a:r>
              <a:rPr lang="en-US" sz="30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따라</a:t>
            </a:r>
            <a:r>
              <a:rPr lang="en-US" sz="30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12가지의 UP_DOWN </a:t>
            </a: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명령어를</a:t>
            </a:r>
            <a:r>
              <a:rPr lang="en-US" sz="30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만드는</a:t>
            </a:r>
            <a:r>
              <a:rPr lang="en-US" sz="30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모듈</a:t>
            </a:r>
            <a:endParaRPr lang="en-US" sz="3000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064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064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064"/>
              </a:lnSpc>
              <a:spcBef>
                <a:spcPct val="0"/>
              </a:spcBef>
            </a:pP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동작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: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전처리한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난수값을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CMD의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인덱스로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사용하며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mod연산을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통해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특정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명령에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치우쳐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발생하지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8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않도록</a:t>
            </a:r>
            <a:r>
              <a:rPr lang="en-US" sz="218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함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rcRect l="2747" t="7573" r="2219" b="15129"/>
          <a:stretch/>
        </p:blipFill>
        <p:spPr>
          <a:xfrm>
            <a:off x="3149210" y="2537192"/>
            <a:ext cx="11913289" cy="42418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834509" y="4136450"/>
            <a:ext cx="946546" cy="813438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93547" y="4136450"/>
            <a:ext cx="946546" cy="813438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834509" y="5450772"/>
            <a:ext cx="946546" cy="813438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993547" y="5450772"/>
            <a:ext cx="946546" cy="813438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34509" y="6760722"/>
            <a:ext cx="946546" cy="813438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93547" y="6760722"/>
            <a:ext cx="946546" cy="813438"/>
            <a:chOff x="0" y="0"/>
            <a:chExt cx="812800" cy="698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06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28700" y="162649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37321" y="4236427"/>
            <a:ext cx="4475113" cy="62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359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037321" y="5505626"/>
            <a:ext cx="4475113" cy="62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359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구현과정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037321" y="6817762"/>
            <a:ext cx="4475113" cy="62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359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시뮬레이션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193374" y="5507812"/>
            <a:ext cx="4392549" cy="62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359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193374" y="6859777"/>
            <a:ext cx="4392549" cy="62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359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고찰</a:t>
            </a:r>
          </a:p>
        </p:txBody>
      </p:sp>
      <p:sp>
        <p:nvSpPr>
          <p:cNvPr id="43" name="Freeform 43"/>
          <p:cNvSpPr/>
          <p:nvPr/>
        </p:nvSpPr>
        <p:spPr>
          <a:xfrm>
            <a:off x="1690370" y="4356778"/>
            <a:ext cx="2997054" cy="2997054"/>
          </a:xfrm>
          <a:custGeom>
            <a:avLst/>
            <a:gdLst/>
            <a:ahLst/>
            <a:cxnLst/>
            <a:rect l="l" t="t" r="r" b="b"/>
            <a:pathLst>
              <a:path w="2997054" h="2997054">
                <a:moveTo>
                  <a:pt x="0" y="0"/>
                </a:moveTo>
                <a:lnTo>
                  <a:pt x="2997055" y="0"/>
                </a:lnTo>
                <a:lnTo>
                  <a:pt x="2997055" y="2997054"/>
                </a:lnTo>
                <a:lnTo>
                  <a:pt x="0" y="2997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TextBox 44"/>
          <p:cNvSpPr txBox="1"/>
          <p:nvPr/>
        </p:nvSpPr>
        <p:spPr>
          <a:xfrm>
            <a:off x="13193374" y="4193489"/>
            <a:ext cx="4392549" cy="62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</a:pPr>
            <a:r>
              <a:rPr lang="en-US" sz="359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동작영상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66675"/>
                <a:ext cx="4349675" cy="23241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00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326373" y="2612912"/>
            <a:ext cx="15932927" cy="3183573"/>
          </a:xfrm>
          <a:custGeom>
            <a:avLst/>
            <a:gdLst/>
            <a:ahLst/>
            <a:cxnLst/>
            <a:rect l="l" t="t" r="r" b="b"/>
            <a:pathLst>
              <a:path w="15932927" h="3183573">
                <a:moveTo>
                  <a:pt x="0" y="0"/>
                </a:moveTo>
                <a:lnTo>
                  <a:pt x="15932927" y="0"/>
                </a:lnTo>
                <a:lnTo>
                  <a:pt x="15932927" y="3183573"/>
                </a:lnTo>
                <a:lnTo>
                  <a:pt x="0" y="3183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01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2228663" y="6600825"/>
            <a:ext cx="13830674" cy="265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5271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IDLE 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      :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시작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신호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(start)를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대기하는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초기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상태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5271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CMD_SAVE</a:t>
            </a:r>
            <a:r>
              <a:rPr lang="en-US" sz="3000" dirty="0">
                <a:solidFill>
                  <a:srgbClr val="5271FF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: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랜덤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명령어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(RANDCMD)를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저장하고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게임을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준비함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5271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WAIT (GAME_ON)</a:t>
            </a:r>
            <a:r>
              <a:rPr lang="en-US" sz="3000" dirty="0">
                <a:solidFill>
                  <a:srgbClr val="FF5757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입력을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감지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타임오버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제한시간완료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)를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기다림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5271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CMD_JUDGE</a:t>
            </a:r>
            <a:r>
              <a:rPr lang="en-US" sz="3000" dirty="0">
                <a:solidFill>
                  <a:srgbClr val="5271FF"/>
                </a:solidFill>
                <a:latin typeface="TDTD순고딕"/>
                <a:ea typeface="TDTD순고딕"/>
                <a:cs typeface="TDTD순고딕"/>
                <a:sym typeface="TDTD순고딕"/>
              </a:rPr>
              <a:t> :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제한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시간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후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입력을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평가하여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성공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여부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판단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5271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GAME OVER 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: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실패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시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게임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종료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다시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start버튼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입력</a:t>
            </a:r>
            <a:r>
              <a:rPr lang="en-US" sz="3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시 </a:t>
            </a:r>
            <a:r>
              <a:rPr lang="en-US" sz="3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ReStart</a:t>
            </a:r>
            <a:endParaRPr lang="en-US" sz="3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298381" y="1055687"/>
            <a:ext cx="969123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Game State Machine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7871" y="946253"/>
            <a:ext cx="17395298" cy="9028279"/>
            <a:chOff x="0" y="0"/>
            <a:chExt cx="4349675" cy="22575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49675" cy="2257511"/>
            </a:xfrm>
            <a:custGeom>
              <a:avLst/>
              <a:gdLst/>
              <a:ahLst/>
              <a:cxnLst/>
              <a:rect l="l" t="t" r="r" b="b"/>
              <a:pathLst>
                <a:path w="4349675" h="2257511">
                  <a:moveTo>
                    <a:pt x="0" y="0"/>
                  </a:moveTo>
                  <a:lnTo>
                    <a:pt x="4349675" y="0"/>
                  </a:lnTo>
                  <a:lnTo>
                    <a:pt x="4349675" y="2257511"/>
                  </a:lnTo>
                  <a:lnTo>
                    <a:pt x="0" y="2257511"/>
                  </a:lnTo>
                  <a:close/>
                </a:path>
              </a:pathLst>
            </a:custGeom>
            <a:solidFill>
              <a:srgbClr val="62856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349675" cy="2305136"/>
            </a:xfrm>
            <a:prstGeom prst="rect">
              <a:avLst/>
            </a:prstGeom>
          </p:spPr>
          <p:txBody>
            <a:bodyPr lIns="53507" tIns="53507" rIns="53507" bIns="53507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5" name="Group 15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188646" y="2340227"/>
            <a:ext cx="1383067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endParaRPr/>
          </a:p>
        </p:txBody>
      </p:sp>
      <p:grpSp>
        <p:nvGrpSpPr>
          <p:cNvPr id="23" name="Group 23"/>
          <p:cNvGrpSpPr/>
          <p:nvPr/>
        </p:nvGrpSpPr>
        <p:grpSpPr>
          <a:xfrm>
            <a:off x="949236" y="2762502"/>
            <a:ext cx="8875472" cy="2697890"/>
            <a:chOff x="0" y="0"/>
            <a:chExt cx="3525018" cy="10715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25018" cy="1071505"/>
            </a:xfrm>
            <a:custGeom>
              <a:avLst/>
              <a:gdLst/>
              <a:ahLst/>
              <a:cxnLst/>
              <a:rect l="l" t="t" r="r" b="b"/>
              <a:pathLst>
                <a:path w="3525018" h="1071505">
                  <a:moveTo>
                    <a:pt x="17446" y="0"/>
                  </a:moveTo>
                  <a:lnTo>
                    <a:pt x="3507572" y="0"/>
                  </a:lnTo>
                  <a:cubicBezTo>
                    <a:pt x="3517207" y="0"/>
                    <a:pt x="3525018" y="7811"/>
                    <a:pt x="3525018" y="17446"/>
                  </a:cubicBezTo>
                  <a:lnTo>
                    <a:pt x="3525018" y="1054059"/>
                  </a:lnTo>
                  <a:cubicBezTo>
                    <a:pt x="3525018" y="1063694"/>
                    <a:pt x="3517207" y="1071505"/>
                    <a:pt x="3507572" y="1071505"/>
                  </a:cubicBezTo>
                  <a:lnTo>
                    <a:pt x="17446" y="1071505"/>
                  </a:lnTo>
                  <a:cubicBezTo>
                    <a:pt x="7811" y="1071505"/>
                    <a:pt x="0" y="1063694"/>
                    <a:pt x="0" y="1054059"/>
                  </a:cubicBezTo>
                  <a:lnTo>
                    <a:pt x="0" y="17446"/>
                  </a:lnTo>
                  <a:cubicBezTo>
                    <a:pt x="0" y="7811"/>
                    <a:pt x="7811" y="0"/>
                    <a:pt x="17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25018" cy="110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9236" y="6230277"/>
            <a:ext cx="8875472" cy="2697890"/>
            <a:chOff x="0" y="0"/>
            <a:chExt cx="3525018" cy="107150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525018" cy="1071505"/>
            </a:xfrm>
            <a:custGeom>
              <a:avLst/>
              <a:gdLst/>
              <a:ahLst/>
              <a:cxnLst/>
              <a:rect l="l" t="t" r="r" b="b"/>
              <a:pathLst>
                <a:path w="3525018" h="1071505">
                  <a:moveTo>
                    <a:pt x="17446" y="0"/>
                  </a:moveTo>
                  <a:lnTo>
                    <a:pt x="3507572" y="0"/>
                  </a:lnTo>
                  <a:cubicBezTo>
                    <a:pt x="3517207" y="0"/>
                    <a:pt x="3525018" y="7811"/>
                    <a:pt x="3525018" y="17446"/>
                  </a:cubicBezTo>
                  <a:lnTo>
                    <a:pt x="3525018" y="1054059"/>
                  </a:lnTo>
                  <a:cubicBezTo>
                    <a:pt x="3525018" y="1063694"/>
                    <a:pt x="3517207" y="1071505"/>
                    <a:pt x="3507572" y="1071505"/>
                  </a:cubicBezTo>
                  <a:lnTo>
                    <a:pt x="17446" y="1071505"/>
                  </a:lnTo>
                  <a:cubicBezTo>
                    <a:pt x="7811" y="1071505"/>
                    <a:pt x="0" y="1063694"/>
                    <a:pt x="0" y="1054059"/>
                  </a:cubicBezTo>
                  <a:lnTo>
                    <a:pt x="0" y="17446"/>
                  </a:lnTo>
                  <a:cubicBezTo>
                    <a:pt x="0" y="7811"/>
                    <a:pt x="7811" y="0"/>
                    <a:pt x="17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3525018" cy="110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9236" y="6105323"/>
            <a:ext cx="4562183" cy="943177"/>
            <a:chOff x="0" y="-30833"/>
            <a:chExt cx="1201563" cy="2484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01563" cy="191259"/>
            </a:xfrm>
            <a:custGeom>
              <a:avLst/>
              <a:gdLst/>
              <a:ahLst/>
              <a:cxnLst/>
              <a:rect l="l" t="t" r="r" b="b"/>
              <a:pathLst>
                <a:path w="1201563" h="191259">
                  <a:moveTo>
                    <a:pt x="22061" y="0"/>
                  </a:moveTo>
                  <a:lnTo>
                    <a:pt x="1179502" y="0"/>
                  </a:lnTo>
                  <a:cubicBezTo>
                    <a:pt x="1191686" y="0"/>
                    <a:pt x="1201563" y="9877"/>
                    <a:pt x="1201563" y="22061"/>
                  </a:cubicBezTo>
                  <a:lnTo>
                    <a:pt x="1201563" y="169198"/>
                  </a:lnTo>
                  <a:cubicBezTo>
                    <a:pt x="1201563" y="181382"/>
                    <a:pt x="1191686" y="191259"/>
                    <a:pt x="1179502" y="191259"/>
                  </a:cubicBezTo>
                  <a:lnTo>
                    <a:pt x="22061" y="191259"/>
                  </a:lnTo>
                  <a:cubicBezTo>
                    <a:pt x="9877" y="191259"/>
                    <a:pt x="0" y="181382"/>
                    <a:pt x="0" y="169198"/>
                  </a:cubicBezTo>
                  <a:lnTo>
                    <a:pt x="0" y="22061"/>
                  </a:lnTo>
                  <a:cubicBezTo>
                    <a:pt x="0" y="9877"/>
                    <a:pt x="9877" y="0"/>
                    <a:pt x="22061" y="0"/>
                  </a:cubicBezTo>
                  <a:close/>
                </a:path>
              </a:pathLst>
            </a:custGeom>
            <a:solidFill>
              <a:srgbClr val="A7BE8C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0833"/>
              <a:ext cx="120156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알고리즘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9236" y="2676324"/>
            <a:ext cx="4562183" cy="943177"/>
            <a:chOff x="0" y="-22697"/>
            <a:chExt cx="1201563" cy="24840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01563" cy="191259"/>
            </a:xfrm>
            <a:custGeom>
              <a:avLst/>
              <a:gdLst/>
              <a:ahLst/>
              <a:cxnLst/>
              <a:rect l="l" t="t" r="r" b="b"/>
              <a:pathLst>
                <a:path w="1201563" h="191259">
                  <a:moveTo>
                    <a:pt x="22061" y="0"/>
                  </a:moveTo>
                  <a:lnTo>
                    <a:pt x="1179502" y="0"/>
                  </a:lnTo>
                  <a:cubicBezTo>
                    <a:pt x="1191686" y="0"/>
                    <a:pt x="1201563" y="9877"/>
                    <a:pt x="1201563" y="22061"/>
                  </a:cubicBezTo>
                  <a:lnTo>
                    <a:pt x="1201563" y="169198"/>
                  </a:lnTo>
                  <a:cubicBezTo>
                    <a:pt x="1201563" y="181382"/>
                    <a:pt x="1191686" y="191259"/>
                    <a:pt x="1179502" y="191259"/>
                  </a:cubicBezTo>
                  <a:lnTo>
                    <a:pt x="22061" y="191259"/>
                  </a:lnTo>
                  <a:cubicBezTo>
                    <a:pt x="9877" y="191259"/>
                    <a:pt x="0" y="181382"/>
                    <a:pt x="0" y="169198"/>
                  </a:cubicBezTo>
                  <a:lnTo>
                    <a:pt x="0" y="22061"/>
                  </a:lnTo>
                  <a:cubicBezTo>
                    <a:pt x="0" y="9877"/>
                    <a:pt x="9877" y="0"/>
                    <a:pt x="22061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2697"/>
              <a:ext cx="120156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구조적</a:t>
              </a:r>
              <a:r>
                <a:rPr 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구상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5" name="Freeform 35"/>
          <p:cNvSpPr/>
          <p:nvPr/>
        </p:nvSpPr>
        <p:spPr>
          <a:xfrm>
            <a:off x="10195459" y="3078115"/>
            <a:ext cx="7361889" cy="5369987"/>
          </a:xfrm>
          <a:custGeom>
            <a:avLst/>
            <a:gdLst/>
            <a:ahLst/>
            <a:cxnLst/>
            <a:rect l="l" t="t" r="r" b="b"/>
            <a:pathLst>
              <a:path w="7361889" h="5369987">
                <a:moveTo>
                  <a:pt x="0" y="0"/>
                </a:moveTo>
                <a:lnTo>
                  <a:pt x="7361890" y="0"/>
                </a:lnTo>
                <a:lnTo>
                  <a:pt x="7361890" y="5369987"/>
                </a:lnTo>
                <a:lnTo>
                  <a:pt x="0" y="5369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66" b="-881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1337807" y="3822063"/>
            <a:ext cx="8281287" cy="90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</a:pPr>
            <a:r>
              <a:rPr lang="en-US" sz="2596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16×16 크기의 픽셀 데이터를 ROM에 저장하고,  </a:t>
            </a:r>
          </a:p>
          <a:p>
            <a:pPr algn="ctr">
              <a:lnSpc>
                <a:spcPts val="3635"/>
              </a:lnSpc>
            </a:pPr>
            <a:r>
              <a:rPr lang="en-US" sz="2596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addr에 따라 ROM에서 해당 값을 읽어오는 구조로 설계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73127" y="7024901"/>
            <a:ext cx="8227690" cy="170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글자의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크기는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시작점과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종결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범위를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파라미터로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설정</a:t>
            </a:r>
            <a:endParaRPr lang="en-US" sz="243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3404"/>
              </a:lnSpc>
            </a:pPr>
            <a:endParaRPr lang="en-US" sz="243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ts val="3404"/>
              </a:lnSpc>
            </a:pP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문자열을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보여주고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싶은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영역을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설정하고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그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위치에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저장된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글자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모양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Rom_addr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)과 Cam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출력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중에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RGB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포트를</a:t>
            </a:r>
            <a:r>
              <a:rPr lang="en-US" sz="2432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2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선택</a:t>
            </a:r>
            <a:endParaRPr lang="en-US" sz="243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406086" y="1055687"/>
            <a:ext cx="1100203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Text Display</a:t>
            </a:r>
          </a:p>
        </p:txBody>
      </p:sp>
    </p:spTree>
    <p:extLst>
      <p:ext uri="{BB962C8B-B14F-4D97-AF65-F5344CB8AC3E}">
        <p14:creationId xmlns:p14="http://schemas.microsoft.com/office/powerpoint/2010/main" val="195337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949236" y="4257684"/>
            <a:ext cx="8875472" cy="2697890"/>
            <a:chOff x="0" y="0"/>
            <a:chExt cx="3525018" cy="10715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25018" cy="1071505"/>
            </a:xfrm>
            <a:custGeom>
              <a:avLst/>
              <a:gdLst/>
              <a:ahLst/>
              <a:cxnLst/>
              <a:rect l="l" t="t" r="r" b="b"/>
              <a:pathLst>
                <a:path w="3525018" h="1071505">
                  <a:moveTo>
                    <a:pt x="17446" y="0"/>
                  </a:moveTo>
                  <a:lnTo>
                    <a:pt x="3507572" y="0"/>
                  </a:lnTo>
                  <a:cubicBezTo>
                    <a:pt x="3517207" y="0"/>
                    <a:pt x="3525018" y="7811"/>
                    <a:pt x="3525018" y="17446"/>
                  </a:cubicBezTo>
                  <a:lnTo>
                    <a:pt x="3525018" y="1054059"/>
                  </a:lnTo>
                  <a:cubicBezTo>
                    <a:pt x="3525018" y="1063694"/>
                    <a:pt x="3517207" y="1071505"/>
                    <a:pt x="3507572" y="1071505"/>
                  </a:cubicBezTo>
                  <a:lnTo>
                    <a:pt x="17446" y="1071505"/>
                  </a:lnTo>
                  <a:cubicBezTo>
                    <a:pt x="7811" y="1071505"/>
                    <a:pt x="0" y="1063694"/>
                    <a:pt x="0" y="1054059"/>
                  </a:cubicBezTo>
                  <a:lnTo>
                    <a:pt x="0" y="17446"/>
                  </a:lnTo>
                  <a:cubicBezTo>
                    <a:pt x="0" y="7811"/>
                    <a:pt x="7811" y="0"/>
                    <a:pt x="174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525018" cy="110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9236" y="4200324"/>
            <a:ext cx="4562183" cy="943177"/>
            <a:chOff x="0" y="-15107"/>
            <a:chExt cx="1201563" cy="24840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1563" cy="191259"/>
            </a:xfrm>
            <a:custGeom>
              <a:avLst/>
              <a:gdLst/>
              <a:ahLst/>
              <a:cxnLst/>
              <a:rect l="l" t="t" r="r" b="b"/>
              <a:pathLst>
                <a:path w="1201563" h="191259">
                  <a:moveTo>
                    <a:pt x="22061" y="0"/>
                  </a:moveTo>
                  <a:lnTo>
                    <a:pt x="1179502" y="0"/>
                  </a:lnTo>
                  <a:cubicBezTo>
                    <a:pt x="1191686" y="0"/>
                    <a:pt x="1201563" y="9877"/>
                    <a:pt x="1201563" y="22061"/>
                  </a:cubicBezTo>
                  <a:lnTo>
                    <a:pt x="1201563" y="169198"/>
                  </a:lnTo>
                  <a:cubicBezTo>
                    <a:pt x="1201563" y="181382"/>
                    <a:pt x="1191686" y="191259"/>
                    <a:pt x="1179502" y="191259"/>
                  </a:cubicBezTo>
                  <a:lnTo>
                    <a:pt x="22061" y="191259"/>
                  </a:lnTo>
                  <a:cubicBezTo>
                    <a:pt x="9877" y="191259"/>
                    <a:pt x="0" y="181382"/>
                    <a:pt x="0" y="169198"/>
                  </a:cubicBezTo>
                  <a:lnTo>
                    <a:pt x="0" y="22061"/>
                  </a:lnTo>
                  <a:cubicBezTo>
                    <a:pt x="0" y="9877"/>
                    <a:pt x="9877" y="0"/>
                    <a:pt x="22061" y="0"/>
                  </a:cubicBezTo>
                  <a:close/>
                </a:path>
              </a:pathLst>
            </a:custGeom>
            <a:solidFill>
              <a:srgbClr val="628566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5107"/>
              <a:ext cx="120156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모듈</a:t>
              </a:r>
              <a:r>
                <a:rPr 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설계</a:t>
              </a:r>
              <a:r>
                <a:rPr 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0050380" y="2552700"/>
            <a:ext cx="7653281" cy="6790491"/>
          </a:xfrm>
          <a:custGeom>
            <a:avLst/>
            <a:gdLst/>
            <a:ahLst/>
            <a:cxnLst/>
            <a:rect l="l" t="t" r="r" b="b"/>
            <a:pathLst>
              <a:path w="7653281" h="6790491">
                <a:moveTo>
                  <a:pt x="0" y="0"/>
                </a:moveTo>
                <a:lnTo>
                  <a:pt x="7653281" y="0"/>
                </a:lnTo>
                <a:lnTo>
                  <a:pt x="7653281" y="6790491"/>
                </a:lnTo>
                <a:lnTo>
                  <a:pt x="0" y="6790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52" r="-12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3406086" y="1055687"/>
            <a:ext cx="1100203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Text Display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6328" y="5108030"/>
            <a:ext cx="8281287" cy="136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5"/>
              </a:lnSpc>
            </a:pP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Game Command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값을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기반으로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문자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선택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후,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ROM에서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/>
            </a:r>
            <a:b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비트맵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데이터를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읽어와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VGA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좌표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위치에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배정하여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algn="ctr">
              <a:lnSpc>
                <a:spcPts val="3635"/>
              </a:lnSpc>
            </a:pP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RGB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값을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화면에</a:t>
            </a:r>
            <a:r>
              <a:rPr lang="en-US" sz="2596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96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출력</a:t>
            </a:r>
            <a:endParaRPr lang="en-US" sz="2596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132045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B9D2BC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865139" y="4625365"/>
            <a:ext cx="6385549" cy="15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23"/>
              </a:lnSpc>
            </a:pPr>
            <a:r>
              <a:rPr lang="en-US" sz="9088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시뮬레이션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05975" y="4099825"/>
            <a:ext cx="2659164" cy="230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14"/>
              </a:lnSpc>
            </a:pPr>
            <a:r>
              <a:rPr lang="en-US" sz="13439" b="1">
                <a:solidFill>
                  <a:srgbClr val="628566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313464" y="3177432"/>
            <a:ext cx="13827812" cy="1987748"/>
          </a:xfrm>
          <a:custGeom>
            <a:avLst/>
            <a:gdLst/>
            <a:ahLst/>
            <a:cxnLst/>
            <a:rect l="l" t="t" r="r" b="b"/>
            <a:pathLst>
              <a:path w="13827812" h="1987748">
                <a:moveTo>
                  <a:pt x="0" y="0"/>
                </a:moveTo>
                <a:lnTo>
                  <a:pt x="13827812" y="0"/>
                </a:lnTo>
                <a:lnTo>
                  <a:pt x="13827812" y="1987748"/>
                </a:lnTo>
                <a:lnTo>
                  <a:pt x="0" y="1987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186607" y="5805129"/>
            <a:ext cx="13954669" cy="3523554"/>
          </a:xfrm>
          <a:custGeom>
            <a:avLst/>
            <a:gdLst/>
            <a:ahLst/>
            <a:cxnLst/>
            <a:rect l="l" t="t" r="r" b="b"/>
            <a:pathLst>
              <a:path w="13954669" h="3523554">
                <a:moveTo>
                  <a:pt x="0" y="0"/>
                </a:moveTo>
                <a:lnTo>
                  <a:pt x="13954669" y="0"/>
                </a:lnTo>
                <a:lnTo>
                  <a:pt x="13954669" y="3523554"/>
                </a:lnTo>
                <a:lnTo>
                  <a:pt x="0" y="3523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2813343" y="1250963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시뮬레이션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5223" y="838200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2080" y="2688697"/>
            <a:ext cx="3253472" cy="35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943" lvl="1" indent="-225472" algn="l">
              <a:lnSpc>
                <a:spcPts val="2924"/>
              </a:lnSpc>
              <a:buFont typeface="Arial"/>
              <a:buChar char="•"/>
            </a:pPr>
            <a:r>
              <a:rPr lang="en-US" sz="2088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Simulation_SCCB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223" y="5283081"/>
            <a:ext cx="3253472" cy="35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943" lvl="1" indent="-225472" algn="l">
              <a:lnSpc>
                <a:spcPts val="2924"/>
              </a:lnSpc>
              <a:buFont typeface="Arial"/>
              <a:buChar char="•"/>
            </a:pPr>
            <a:r>
              <a:rPr lang="en-US" sz="2088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Simulation_난수발생기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780390" y="7817344"/>
            <a:ext cx="10360886" cy="372485"/>
            <a:chOff x="0" y="0"/>
            <a:chExt cx="3320860" cy="1193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320860" cy="119389"/>
            </a:xfrm>
            <a:custGeom>
              <a:avLst/>
              <a:gdLst/>
              <a:ahLst/>
              <a:cxnLst/>
              <a:rect l="l" t="t" r="r" b="b"/>
              <a:pathLst>
                <a:path w="3320860" h="119389">
                  <a:moveTo>
                    <a:pt x="38109" y="0"/>
                  </a:moveTo>
                  <a:lnTo>
                    <a:pt x="3282751" y="0"/>
                  </a:lnTo>
                  <a:cubicBezTo>
                    <a:pt x="3292858" y="0"/>
                    <a:pt x="3302551" y="4015"/>
                    <a:pt x="3309698" y="11162"/>
                  </a:cubicBezTo>
                  <a:cubicBezTo>
                    <a:pt x="3316845" y="18308"/>
                    <a:pt x="3320860" y="28002"/>
                    <a:pt x="3320860" y="38109"/>
                  </a:cubicBezTo>
                  <a:lnTo>
                    <a:pt x="3320860" y="81280"/>
                  </a:lnTo>
                  <a:cubicBezTo>
                    <a:pt x="3320860" y="102327"/>
                    <a:pt x="3303798" y="119389"/>
                    <a:pt x="3282751" y="119389"/>
                  </a:cubicBezTo>
                  <a:lnTo>
                    <a:pt x="38109" y="119389"/>
                  </a:lnTo>
                  <a:cubicBezTo>
                    <a:pt x="28002" y="119389"/>
                    <a:pt x="18308" y="115374"/>
                    <a:pt x="11162" y="108227"/>
                  </a:cubicBezTo>
                  <a:cubicBezTo>
                    <a:pt x="4015" y="101080"/>
                    <a:pt x="0" y="91387"/>
                    <a:pt x="0" y="81280"/>
                  </a:cubicBezTo>
                  <a:lnTo>
                    <a:pt x="0" y="38109"/>
                  </a:lnTo>
                  <a:cubicBezTo>
                    <a:pt x="0" y="28002"/>
                    <a:pt x="4015" y="18308"/>
                    <a:pt x="11162" y="11162"/>
                  </a:cubicBezTo>
                  <a:cubicBezTo>
                    <a:pt x="18308" y="4015"/>
                    <a:pt x="28002" y="0"/>
                    <a:pt x="381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5CE1E6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3320860" cy="167014"/>
            </a:xfrm>
            <a:prstGeom prst="rect">
              <a:avLst/>
            </a:prstGeom>
          </p:spPr>
          <p:txBody>
            <a:bodyPr lIns="39694" tIns="39694" rIns="39694" bIns="39694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5245391" y="7784066"/>
            <a:ext cx="2495444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357" b="1">
                <a:solidFill>
                  <a:srgbClr val="FF3131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random 변수 생성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993132" y="3254166"/>
            <a:ext cx="12476123" cy="6004134"/>
          </a:xfrm>
          <a:custGeom>
            <a:avLst/>
            <a:gdLst/>
            <a:ahLst/>
            <a:cxnLst/>
            <a:rect l="l" t="t" r="r" b="b"/>
            <a:pathLst>
              <a:path w="12476123" h="6004134">
                <a:moveTo>
                  <a:pt x="0" y="0"/>
                </a:moveTo>
                <a:lnTo>
                  <a:pt x="12476123" y="0"/>
                </a:lnTo>
                <a:lnTo>
                  <a:pt x="12476123" y="6004134"/>
                </a:lnTo>
                <a:lnTo>
                  <a:pt x="0" y="6004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3479277" y="4433031"/>
            <a:ext cx="9538090" cy="535063"/>
            <a:chOff x="0" y="0"/>
            <a:chExt cx="2975947" cy="1669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975947" cy="166943"/>
            </a:xfrm>
            <a:custGeom>
              <a:avLst/>
              <a:gdLst/>
              <a:ahLst/>
              <a:cxnLst/>
              <a:rect l="l" t="t" r="r" b="b"/>
              <a:pathLst>
                <a:path w="2975947" h="166943">
                  <a:moveTo>
                    <a:pt x="41396" y="0"/>
                  </a:moveTo>
                  <a:lnTo>
                    <a:pt x="2934551" y="0"/>
                  </a:lnTo>
                  <a:cubicBezTo>
                    <a:pt x="2945530" y="0"/>
                    <a:pt x="2956059" y="4361"/>
                    <a:pt x="2963822" y="12125"/>
                  </a:cubicBezTo>
                  <a:cubicBezTo>
                    <a:pt x="2971585" y="19888"/>
                    <a:pt x="2975947" y="30417"/>
                    <a:pt x="2975947" y="41396"/>
                  </a:cubicBezTo>
                  <a:lnTo>
                    <a:pt x="2975947" y="125547"/>
                  </a:lnTo>
                  <a:cubicBezTo>
                    <a:pt x="2975947" y="136526"/>
                    <a:pt x="2971585" y="147055"/>
                    <a:pt x="2963822" y="154819"/>
                  </a:cubicBezTo>
                  <a:cubicBezTo>
                    <a:pt x="2956059" y="162582"/>
                    <a:pt x="2945530" y="166943"/>
                    <a:pt x="2934551" y="166943"/>
                  </a:cubicBezTo>
                  <a:lnTo>
                    <a:pt x="41396" y="166943"/>
                  </a:lnTo>
                  <a:cubicBezTo>
                    <a:pt x="18534" y="166943"/>
                    <a:pt x="0" y="148410"/>
                    <a:pt x="0" y="125547"/>
                  </a:cubicBezTo>
                  <a:lnTo>
                    <a:pt x="0" y="41396"/>
                  </a:lnTo>
                  <a:cubicBezTo>
                    <a:pt x="0" y="30417"/>
                    <a:pt x="4361" y="19888"/>
                    <a:pt x="12125" y="12125"/>
                  </a:cubicBezTo>
                  <a:cubicBezTo>
                    <a:pt x="19888" y="4361"/>
                    <a:pt x="30417" y="0"/>
                    <a:pt x="413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3131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2975947" cy="214568"/>
            </a:xfrm>
            <a:prstGeom prst="rect">
              <a:avLst/>
            </a:prstGeom>
          </p:spPr>
          <p:txBody>
            <a:bodyPr lIns="39694" tIns="39694" rIns="39694" bIns="39694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4649916" y="3988623"/>
            <a:ext cx="250248" cy="464987"/>
          </a:xfrm>
          <a:custGeom>
            <a:avLst/>
            <a:gdLst/>
            <a:ahLst/>
            <a:cxnLst/>
            <a:rect l="l" t="t" r="r" b="b"/>
            <a:pathLst>
              <a:path w="250248" h="464987">
                <a:moveTo>
                  <a:pt x="0" y="0"/>
                </a:moveTo>
                <a:lnTo>
                  <a:pt x="250248" y="0"/>
                </a:lnTo>
                <a:lnTo>
                  <a:pt x="250248" y="464987"/>
                </a:lnTo>
                <a:lnTo>
                  <a:pt x="0" y="464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7101727" y="3957072"/>
            <a:ext cx="454158" cy="528090"/>
          </a:xfrm>
          <a:custGeom>
            <a:avLst/>
            <a:gdLst/>
            <a:ahLst/>
            <a:cxnLst/>
            <a:rect l="l" t="t" r="r" b="b"/>
            <a:pathLst>
              <a:path w="454158" h="528090">
                <a:moveTo>
                  <a:pt x="0" y="0"/>
                </a:moveTo>
                <a:lnTo>
                  <a:pt x="454157" y="0"/>
                </a:lnTo>
                <a:lnTo>
                  <a:pt x="454157" y="528090"/>
                </a:lnTo>
                <a:lnTo>
                  <a:pt x="0" y="5280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9440248" y="3964581"/>
            <a:ext cx="470761" cy="555619"/>
          </a:xfrm>
          <a:custGeom>
            <a:avLst/>
            <a:gdLst/>
            <a:ahLst/>
            <a:cxnLst/>
            <a:rect l="l" t="t" r="r" b="b"/>
            <a:pathLst>
              <a:path w="470761" h="555619">
                <a:moveTo>
                  <a:pt x="0" y="0"/>
                </a:moveTo>
                <a:lnTo>
                  <a:pt x="470761" y="0"/>
                </a:lnTo>
                <a:lnTo>
                  <a:pt x="470761" y="555619"/>
                </a:lnTo>
                <a:lnTo>
                  <a:pt x="0" y="555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2813343" y="1250963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시뮬레이션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65223" y="838200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25534" y="3197016"/>
            <a:ext cx="3616705" cy="712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FF3131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&lt;1번&gt;</a:t>
            </a:r>
          </a:p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COMMAND : BLUE_UP</a:t>
            </a:r>
          </a:p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USER : BLUE_UP</a:t>
            </a:r>
          </a:p>
          <a:p>
            <a:pPr algn="l">
              <a:lnSpc>
                <a:spcPts val="3344"/>
              </a:lnSpc>
            </a:pPr>
            <a:endParaRPr lang="en-US" sz="2388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FF3131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&lt;2번&gt;</a:t>
            </a:r>
          </a:p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COMMAND : WHITE_UP</a:t>
            </a:r>
          </a:p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USER : WHITE_UP</a:t>
            </a:r>
          </a:p>
          <a:p>
            <a:pPr algn="l">
              <a:lnSpc>
                <a:spcPts val="3344"/>
              </a:lnSpc>
            </a:pPr>
            <a:endParaRPr lang="en-US" sz="2388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FF3131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&lt;3번&gt;</a:t>
            </a:r>
          </a:p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COMMAND : BOTH_UP</a:t>
            </a:r>
          </a:p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USER : BOTH_UP</a:t>
            </a:r>
          </a:p>
          <a:p>
            <a:pPr algn="l">
              <a:lnSpc>
                <a:spcPts val="3344"/>
              </a:lnSpc>
            </a:pPr>
            <a:endParaRPr lang="en-US" sz="2388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344"/>
              </a:lnSpc>
            </a:pP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Wingdings" panose="05000000000000000000" pitchFamily="2" charset="2"/>
              </a:rPr>
              <a:t></a:t>
            </a: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388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정상</a:t>
            </a: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388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동작</a:t>
            </a:r>
            <a:r>
              <a:rPr lang="en-US" sz="2388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388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확인</a:t>
            </a:r>
            <a:endParaRPr lang="en-US" sz="2388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344"/>
              </a:lnSpc>
            </a:pPr>
            <a:endParaRPr lang="en-US" sz="2388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344"/>
              </a:lnSpc>
              <a:spcBef>
                <a:spcPct val="0"/>
              </a:spcBef>
            </a:pPr>
            <a:endParaRPr lang="en-US" sz="2388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344"/>
              </a:lnSpc>
              <a:spcBef>
                <a:spcPct val="0"/>
              </a:spcBef>
            </a:pPr>
            <a:endParaRPr lang="en-US" sz="2388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3344"/>
              </a:lnSpc>
              <a:spcBef>
                <a:spcPct val="0"/>
              </a:spcBef>
            </a:pPr>
            <a:endParaRPr lang="en-US" sz="2388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92080" y="2688697"/>
            <a:ext cx="3253472" cy="35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943" lvl="1" indent="-225472" algn="l">
              <a:lnSpc>
                <a:spcPts val="2924"/>
              </a:lnSpc>
              <a:buFont typeface="Arial"/>
              <a:buChar char="•"/>
            </a:pPr>
            <a:r>
              <a:rPr lang="en-US" sz="2088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Simulation_Game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B9D2BC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865139" y="4625365"/>
            <a:ext cx="9720784" cy="155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23"/>
              </a:lnSpc>
            </a:pPr>
            <a:r>
              <a:rPr lang="en-US" sz="9088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05975" y="4099825"/>
            <a:ext cx="2659164" cy="230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14"/>
              </a:lnSpc>
            </a:pPr>
            <a:r>
              <a:rPr lang="en-US" sz="13439" b="1">
                <a:solidFill>
                  <a:srgbClr val="628566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28700" y="3888885"/>
            <a:ext cx="6527296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6633620" y="2604110"/>
            <a:ext cx="1300422" cy="1257863"/>
          </a:xfrm>
          <a:custGeom>
            <a:avLst/>
            <a:gdLst/>
            <a:ahLst/>
            <a:cxnLst/>
            <a:rect l="l" t="t" r="r" b="b"/>
            <a:pathLst>
              <a:path w="1300422" h="1257863">
                <a:moveTo>
                  <a:pt x="0" y="0"/>
                </a:moveTo>
                <a:lnTo>
                  <a:pt x="1300422" y="0"/>
                </a:lnTo>
                <a:lnTo>
                  <a:pt x="1300422" y="1257863"/>
                </a:lnTo>
                <a:lnTo>
                  <a:pt x="0" y="1257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6633620" y="5341448"/>
            <a:ext cx="1016623" cy="1073210"/>
          </a:xfrm>
          <a:custGeom>
            <a:avLst/>
            <a:gdLst/>
            <a:ahLst/>
            <a:cxnLst/>
            <a:rect l="l" t="t" r="r" b="b"/>
            <a:pathLst>
              <a:path w="1016623" h="1073210">
                <a:moveTo>
                  <a:pt x="0" y="0"/>
                </a:moveTo>
                <a:lnTo>
                  <a:pt x="1016623" y="0"/>
                </a:lnTo>
                <a:lnTo>
                  <a:pt x="1016623" y="1073210"/>
                </a:lnTo>
                <a:lnTo>
                  <a:pt x="0" y="1073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>
            <a:off x="1028700" y="6507886"/>
            <a:ext cx="6527296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2394371" y="5523079"/>
            <a:ext cx="979672" cy="709947"/>
            <a:chOff x="0" y="0"/>
            <a:chExt cx="812800" cy="5890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589018"/>
            </a:xfrm>
            <a:custGeom>
              <a:avLst/>
              <a:gdLst/>
              <a:ahLst/>
              <a:cxnLst/>
              <a:rect l="l" t="t" r="r" b="b"/>
              <a:pathLst>
                <a:path w="812800" h="589018">
                  <a:moveTo>
                    <a:pt x="812800" y="29450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5818"/>
                  </a:lnTo>
                  <a:lnTo>
                    <a:pt x="406400" y="385818"/>
                  </a:lnTo>
                  <a:lnTo>
                    <a:pt x="406400" y="589018"/>
                  </a:lnTo>
                  <a:lnTo>
                    <a:pt x="812800" y="294509"/>
                  </a:lnTo>
                  <a:close/>
                </a:path>
              </a:pathLst>
            </a:custGeom>
            <a:solidFill>
              <a:srgbClr val="62856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55575"/>
              <a:ext cx="711200" cy="23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8355554" y="3747601"/>
            <a:ext cx="3867362" cy="4127758"/>
          </a:xfrm>
          <a:custGeom>
            <a:avLst/>
            <a:gdLst/>
            <a:ahLst/>
            <a:cxnLst/>
            <a:rect l="l" t="t" r="r" b="b"/>
            <a:pathLst>
              <a:path w="3867362" h="4127758">
                <a:moveTo>
                  <a:pt x="0" y="0"/>
                </a:moveTo>
                <a:lnTo>
                  <a:pt x="3867362" y="0"/>
                </a:lnTo>
                <a:lnTo>
                  <a:pt x="3867362" y="4127758"/>
                </a:lnTo>
                <a:lnTo>
                  <a:pt x="0" y="41277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3488035" y="3747745"/>
            <a:ext cx="3771265" cy="4278403"/>
          </a:xfrm>
          <a:custGeom>
            <a:avLst/>
            <a:gdLst/>
            <a:ahLst/>
            <a:cxnLst/>
            <a:rect l="l" t="t" r="r" b="b"/>
            <a:pathLst>
              <a:path w="3771265" h="4278403">
                <a:moveTo>
                  <a:pt x="0" y="0"/>
                </a:moveTo>
                <a:lnTo>
                  <a:pt x="3771265" y="0"/>
                </a:lnTo>
                <a:lnTo>
                  <a:pt x="3771265" y="4278403"/>
                </a:lnTo>
                <a:lnTo>
                  <a:pt x="0" y="42784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2813343" y="1250963"/>
            <a:ext cx="975181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FLAG_CMD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5223" y="838200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61489" y="8455727"/>
            <a:ext cx="520733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Flag_cmd 구조적 변경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1" y="4113471"/>
            <a:ext cx="536426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buFont typeface="Arial"/>
              <a:buChar char="•"/>
            </a:pP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Bit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슬라이싱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방식은 하위 비트 명령어가 더 자주 선택되어 상위 비트 명령어의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/>
            </a:r>
            <a:b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</a:br>
            <a:r>
              <a:rPr lang="ko-KR" altLang="en-US" sz="2200" dirty="0">
                <a:solidFill>
                  <a:srgbClr val="FF0000"/>
                </a:solidFill>
                <a:latin typeface="TDTD순고딕" panose="020B0600000101010101" charset="-127"/>
                <a:ea typeface="TDTD순고딕" panose="020B0600000101010101" charset="-127"/>
              </a:rPr>
              <a:t>선택 빈도가 낮아지는 편향 문제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가 발생</a:t>
            </a:r>
            <a:endParaRPr lang="en-US" sz="2200" dirty="0">
              <a:solidFill>
                <a:srgbClr val="000000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327452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589078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6684099"/>
            <a:ext cx="6660549" cy="203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입력을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12로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나눈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2199" dirty="0">
                <a:solidFill>
                  <a:srgbClr val="000000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나머지를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기준으로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cmd를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균등하게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매핑하여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편향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없이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선택되도록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변경</a:t>
            </a:r>
            <a:endParaRPr lang="en-US" sz="2199" dirty="0">
              <a:solidFill>
                <a:srgbClr val="FF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74979" lvl="1" indent="-237490" algn="just">
              <a:buFont typeface="Arial"/>
              <a:buChar char="•"/>
            </a:pPr>
            <a:endParaRPr lang="en-US" sz="21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474979" lvl="1" indent="-237490" algn="just"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매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클럭마다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새로운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cmd로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덮어쓰기되며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이전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명령과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무관하게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동작</a:t>
            </a:r>
            <a:endParaRPr lang="en-US" sz="2199" dirty="0">
              <a:solidFill>
                <a:srgbClr val="FF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just"/>
            <a:endParaRPr lang="en-US" sz="21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28700" y="3888885"/>
            <a:ext cx="6527296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6633620" y="2604110"/>
            <a:ext cx="1300422" cy="1257863"/>
          </a:xfrm>
          <a:custGeom>
            <a:avLst/>
            <a:gdLst/>
            <a:ahLst/>
            <a:cxnLst/>
            <a:rect l="l" t="t" r="r" b="b"/>
            <a:pathLst>
              <a:path w="1300422" h="1257863">
                <a:moveTo>
                  <a:pt x="0" y="0"/>
                </a:moveTo>
                <a:lnTo>
                  <a:pt x="1300422" y="0"/>
                </a:lnTo>
                <a:lnTo>
                  <a:pt x="1300422" y="1257863"/>
                </a:lnTo>
                <a:lnTo>
                  <a:pt x="0" y="1257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6633620" y="5341448"/>
            <a:ext cx="1016623" cy="1073210"/>
          </a:xfrm>
          <a:custGeom>
            <a:avLst/>
            <a:gdLst/>
            <a:ahLst/>
            <a:cxnLst/>
            <a:rect l="l" t="t" r="r" b="b"/>
            <a:pathLst>
              <a:path w="1016623" h="1073210">
                <a:moveTo>
                  <a:pt x="0" y="0"/>
                </a:moveTo>
                <a:lnTo>
                  <a:pt x="1016623" y="0"/>
                </a:lnTo>
                <a:lnTo>
                  <a:pt x="1016623" y="1073210"/>
                </a:lnTo>
                <a:lnTo>
                  <a:pt x="0" y="1073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>
            <a:off x="1028700" y="6507886"/>
            <a:ext cx="6527296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813343" y="1250963"/>
            <a:ext cx="1002683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COLOR DETECT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223" y="838200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27452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589078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026998"/>
            <a:ext cx="6764188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ct val="150000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외곽점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탐지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알고리즘을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이용한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중심점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감지가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노이즈에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취약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하다는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것을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발견</a:t>
            </a:r>
            <a:endParaRPr lang="en-US" sz="21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6684099"/>
            <a:ext cx="6660549" cy="101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ct val="150000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색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탐지하는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기준을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외곽점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탐지에서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화면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분할에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따라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0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또는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1로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분류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함</a:t>
            </a:r>
            <a:endParaRPr lang="en-US" sz="21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8978523" y="3798398"/>
            <a:ext cx="7173264" cy="3944515"/>
          </a:xfrm>
          <a:custGeom>
            <a:avLst/>
            <a:gdLst/>
            <a:ahLst/>
            <a:cxnLst/>
            <a:rect l="l" t="t" r="r" b="b"/>
            <a:pathLst>
              <a:path w="7173264" h="3944515">
                <a:moveTo>
                  <a:pt x="0" y="0"/>
                </a:moveTo>
                <a:lnTo>
                  <a:pt x="7173263" y="0"/>
                </a:lnTo>
                <a:lnTo>
                  <a:pt x="7173263" y="3944515"/>
                </a:lnTo>
                <a:lnTo>
                  <a:pt x="0" y="3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3304" b="-3868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6279628" y="5190155"/>
            <a:ext cx="979672" cy="709947"/>
            <a:chOff x="0" y="0"/>
            <a:chExt cx="812800" cy="5890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589018"/>
            </a:xfrm>
            <a:custGeom>
              <a:avLst/>
              <a:gdLst/>
              <a:ahLst/>
              <a:cxnLst/>
              <a:rect l="l" t="t" r="r" b="b"/>
              <a:pathLst>
                <a:path w="812800" h="589018">
                  <a:moveTo>
                    <a:pt x="812800" y="29450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5818"/>
                  </a:lnTo>
                  <a:lnTo>
                    <a:pt x="406400" y="385818"/>
                  </a:lnTo>
                  <a:lnTo>
                    <a:pt x="406400" y="589018"/>
                  </a:lnTo>
                  <a:lnTo>
                    <a:pt x="812800" y="294509"/>
                  </a:lnTo>
                  <a:close/>
                </a:path>
              </a:pathLst>
            </a:custGeom>
            <a:solidFill>
              <a:srgbClr val="62856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55575"/>
              <a:ext cx="711200" cy="23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517846" y="8314266"/>
            <a:ext cx="68789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Color Find Module </a:t>
            </a: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알고리즘</a:t>
            </a:r>
            <a:r>
              <a:rPr lang="en-US" sz="30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개발</a:t>
            </a:r>
            <a:r>
              <a:rPr lang="en-US" sz="30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과정</a:t>
            </a:r>
            <a:endParaRPr lang="en-US" sz="3000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17846" y="3333551"/>
            <a:ext cx="5869961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Contour CenterPoint Detection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2003217" y="3322514"/>
            <a:ext cx="14281566" cy="4166270"/>
          </a:xfrm>
          <a:custGeom>
            <a:avLst/>
            <a:gdLst/>
            <a:ahLst/>
            <a:cxnLst/>
            <a:rect l="l" t="t" r="r" b="b"/>
            <a:pathLst>
              <a:path w="14281566" h="4166270">
                <a:moveTo>
                  <a:pt x="0" y="0"/>
                </a:moveTo>
                <a:lnTo>
                  <a:pt x="14281566" y="0"/>
                </a:lnTo>
                <a:lnTo>
                  <a:pt x="14281566" y="4166269"/>
                </a:lnTo>
                <a:lnTo>
                  <a:pt x="0" y="4166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18" t="-26522" r="-7965" b="-5604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2813343" y="1250963"/>
            <a:ext cx="1002683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COLOR DETECT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5223" y="838200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33280" y="7477718"/>
            <a:ext cx="6115676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노이즈보다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원하는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객체의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비중을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높히기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위해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ROI를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설정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모든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해당영역의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색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비중에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따라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화면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상/하 를 ON/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OFF로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감지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3359"/>
              </a:lnSpc>
            </a:pP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Wingdings" panose="05000000000000000000" pitchFamily="2" charset="2"/>
              </a:rPr>
              <a:t>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노이즈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영향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감소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905197" y="7717775"/>
            <a:ext cx="586996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ROI를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늘릴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경우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다양한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경우의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수신호를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감지하는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장치로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활용이</a:t>
            </a:r>
            <a:r>
              <a:rPr lang="en-US" sz="23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예상됨</a:t>
            </a:r>
            <a:endParaRPr lang="en-US" sz="23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28852" y="2907169"/>
            <a:ext cx="5869961" cy="41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ROI Count Detection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59633" y="2907169"/>
            <a:ext cx="5869961" cy="41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ROI Count Detection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B9D2BC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6506963" y="4625365"/>
            <a:ext cx="7933238" cy="155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23"/>
              </a:lnSpc>
            </a:pPr>
            <a:r>
              <a:rPr lang="en-US" sz="9088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47799" y="4099825"/>
            <a:ext cx="2659164" cy="230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14"/>
              </a:lnSpc>
            </a:pPr>
            <a:r>
              <a:rPr lang="en-US" sz="13439" b="1">
                <a:solidFill>
                  <a:srgbClr val="628566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1599781" y="4567838"/>
            <a:ext cx="6083834" cy="3646579"/>
          </a:xfrm>
          <a:custGeom>
            <a:avLst/>
            <a:gdLst/>
            <a:ahLst/>
            <a:cxnLst/>
            <a:rect l="l" t="t" r="r" b="b"/>
            <a:pathLst>
              <a:path w="6083834" h="3646579">
                <a:moveTo>
                  <a:pt x="0" y="0"/>
                </a:moveTo>
                <a:lnTo>
                  <a:pt x="6083834" y="0"/>
                </a:lnTo>
                <a:lnTo>
                  <a:pt x="6083834" y="3646579"/>
                </a:lnTo>
                <a:lnTo>
                  <a:pt x="0" y="3646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673" t="-26569" r="-16376" b="-561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2813343" y="1250963"/>
            <a:ext cx="1002683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COLOR DETECT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5223" y="838200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15962" y="4152494"/>
            <a:ext cx="5869961" cy="41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ROI Count Detection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06717" y="8157267"/>
            <a:ext cx="5869961" cy="71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ROI를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늘릴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경우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다양한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경우의</a:t>
            </a:r>
            <a:endParaRPr lang="en-US" sz="2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수신호를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감지하는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장치로의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활용이</a:t>
            </a:r>
            <a:r>
              <a:rPr 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예상됨</a:t>
            </a:r>
            <a:endParaRPr lang="en-US" sz="2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55" y="3481379"/>
            <a:ext cx="9448714" cy="5314902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56464" y="3926887"/>
            <a:ext cx="17498337" cy="5483813"/>
            <a:chOff x="-206688" y="577560"/>
            <a:chExt cx="23331117" cy="7311752"/>
          </a:xfrm>
        </p:grpSpPr>
        <p:grpSp>
          <p:nvGrpSpPr>
            <p:cNvPr id="21" name="Group 21"/>
            <p:cNvGrpSpPr/>
            <p:nvPr/>
          </p:nvGrpSpPr>
          <p:grpSpPr>
            <a:xfrm>
              <a:off x="10616111" y="577560"/>
              <a:ext cx="2098895" cy="1751309"/>
              <a:chOff x="0" y="-47625"/>
              <a:chExt cx="414597" cy="34593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32943" cy="254131"/>
              </a:xfrm>
              <a:custGeom>
                <a:avLst/>
                <a:gdLst/>
                <a:ahLst/>
                <a:cxnLst/>
                <a:rect l="l" t="t" r="r" b="b"/>
                <a:pathLst>
                  <a:path w="414597" h="298313">
                    <a:moveTo>
                      <a:pt x="149156" y="0"/>
                    </a:moveTo>
                    <a:lnTo>
                      <a:pt x="265440" y="0"/>
                    </a:lnTo>
                    <a:cubicBezTo>
                      <a:pt x="304999" y="0"/>
                      <a:pt x="342937" y="15715"/>
                      <a:pt x="370910" y="43687"/>
                    </a:cubicBezTo>
                    <a:cubicBezTo>
                      <a:pt x="398882" y="71659"/>
                      <a:pt x="414597" y="109598"/>
                      <a:pt x="414597" y="149156"/>
                    </a:cubicBezTo>
                    <a:lnTo>
                      <a:pt x="414597" y="149156"/>
                    </a:lnTo>
                    <a:cubicBezTo>
                      <a:pt x="414597" y="188715"/>
                      <a:pt x="398882" y="226654"/>
                      <a:pt x="370910" y="254626"/>
                    </a:cubicBezTo>
                    <a:cubicBezTo>
                      <a:pt x="342937" y="282598"/>
                      <a:pt x="304999" y="298313"/>
                      <a:pt x="265440" y="298313"/>
                    </a:cubicBezTo>
                    <a:lnTo>
                      <a:pt x="149156" y="298313"/>
                    </a:lnTo>
                    <a:cubicBezTo>
                      <a:pt x="109598" y="298313"/>
                      <a:pt x="71659" y="282598"/>
                      <a:pt x="43687" y="254626"/>
                    </a:cubicBezTo>
                    <a:cubicBezTo>
                      <a:pt x="15715" y="226654"/>
                      <a:pt x="0" y="188715"/>
                      <a:pt x="0" y="149156"/>
                    </a:cubicBezTo>
                    <a:lnTo>
                      <a:pt x="0" y="149156"/>
                    </a:lnTo>
                    <a:cubicBezTo>
                      <a:pt x="0" y="109598"/>
                      <a:pt x="15715" y="71659"/>
                      <a:pt x="43687" y="43687"/>
                    </a:cubicBezTo>
                    <a:cubicBezTo>
                      <a:pt x="71659" y="15715"/>
                      <a:pt x="109598" y="0"/>
                      <a:pt x="14915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FAFFFA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414597" cy="345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4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355059" y="7213037"/>
              <a:ext cx="917186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영역을</a:t>
              </a:r>
              <a:r>
                <a:rPr lang="en-US" sz="30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늘리고</a:t>
              </a:r>
              <a:r>
                <a:rPr lang="en-US" sz="30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세분화</a:t>
              </a:r>
              <a:r>
                <a:rPr lang="en-US" sz="30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- </a:t>
              </a:r>
              <a:r>
                <a:rPr lang="en-US" sz="3000" b="1" dirty="0" err="1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수신호</a:t>
              </a:r>
              <a:r>
                <a:rPr lang="en-US" sz="3000" b="1" dirty="0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감지</a:t>
              </a:r>
              <a:endParaRPr lang="en-US" sz="3000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206688" y="2154712"/>
              <a:ext cx="23331117" cy="1299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4"/>
                </a:lnSpc>
              </a:pPr>
              <a:r>
                <a:rPr lang="en-US" sz="2688" b="1" dirty="0">
                  <a:solidFill>
                    <a:srgbClr val="FF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RED, BLUE</a:t>
              </a:r>
            </a:p>
            <a:p>
              <a:pPr algn="ctr">
                <a:lnSpc>
                  <a:spcPts val="3764"/>
                </a:lnSpc>
                <a:spcBef>
                  <a:spcPct val="0"/>
                </a:spcBef>
              </a:pPr>
              <a:r>
                <a:rPr lang="en-US" sz="2688" b="1" dirty="0" err="1">
                  <a:solidFill>
                    <a:srgbClr val="FF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좌표</a:t>
              </a:r>
              <a:r>
                <a:rPr lang="en-US" sz="2688" b="1" dirty="0">
                  <a:solidFill>
                    <a:srgbClr val="FF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688" b="1" dirty="0" err="1">
                  <a:solidFill>
                    <a:srgbClr val="FF0000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표시</a:t>
              </a:r>
              <a:endParaRPr lang="en-US" sz="2688" b="1" dirty="0">
                <a:solidFill>
                  <a:srgbClr val="FF0000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>
            <a:off x="1028700" y="3888885"/>
            <a:ext cx="6527296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6633620" y="2604110"/>
            <a:ext cx="1300422" cy="1257863"/>
          </a:xfrm>
          <a:custGeom>
            <a:avLst/>
            <a:gdLst/>
            <a:ahLst/>
            <a:cxnLst/>
            <a:rect l="l" t="t" r="r" b="b"/>
            <a:pathLst>
              <a:path w="1300422" h="1257863">
                <a:moveTo>
                  <a:pt x="0" y="0"/>
                </a:moveTo>
                <a:lnTo>
                  <a:pt x="1300422" y="0"/>
                </a:lnTo>
                <a:lnTo>
                  <a:pt x="1300422" y="1257863"/>
                </a:lnTo>
                <a:lnTo>
                  <a:pt x="0" y="1257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6633620" y="5341448"/>
            <a:ext cx="1016623" cy="1073210"/>
          </a:xfrm>
          <a:custGeom>
            <a:avLst/>
            <a:gdLst/>
            <a:ahLst/>
            <a:cxnLst/>
            <a:rect l="l" t="t" r="r" b="b"/>
            <a:pathLst>
              <a:path w="1016623" h="1073210">
                <a:moveTo>
                  <a:pt x="0" y="0"/>
                </a:moveTo>
                <a:lnTo>
                  <a:pt x="1016623" y="0"/>
                </a:lnTo>
                <a:lnTo>
                  <a:pt x="1016623" y="1073210"/>
                </a:lnTo>
                <a:lnTo>
                  <a:pt x="0" y="1073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>
            <a:off x="1028700" y="6507886"/>
            <a:ext cx="6527296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813343" y="1250963"/>
            <a:ext cx="1013083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COLOR RANGE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223" y="838200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27452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시행착오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5890783"/>
            <a:ext cx="24202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해결방안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4079349"/>
            <a:ext cx="6527296" cy="1522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ct val="150000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기존의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Color Find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알고리즘을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중,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광원의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각도나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광원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종류에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따라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탐지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결과가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달라지는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현상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을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관측</a:t>
            </a:r>
            <a:endParaRPr lang="en-US" sz="21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28700" y="6745535"/>
            <a:ext cx="6660549" cy="965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ct val="150000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명도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채도를</a:t>
            </a:r>
            <a:r>
              <a: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추가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하여 </a:t>
            </a:r>
            <a:r>
              <a:rPr lang="ko-KR" alt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색 공간의 범위를 지정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할 수 </a:t>
            </a:r>
            <a:r>
              <a:rPr lang="en-US" sz="2199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있는</a:t>
            </a:r>
            <a:r>
              <a:rPr 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HSV </a:t>
            </a:r>
            <a:r>
              <a:rPr lang="ko-KR" altLang="en-US" sz="2199" dirty="0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방식으로 변환</a:t>
            </a:r>
            <a:endParaRPr lang="en-US" sz="2199" dirty="0">
              <a:solidFill>
                <a:srgbClr val="FF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5935401" y="5341448"/>
            <a:ext cx="1137600" cy="824393"/>
            <a:chOff x="0" y="0"/>
            <a:chExt cx="812800" cy="5890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589018"/>
            </a:xfrm>
            <a:custGeom>
              <a:avLst/>
              <a:gdLst/>
              <a:ahLst/>
              <a:cxnLst/>
              <a:rect l="l" t="t" r="r" b="b"/>
              <a:pathLst>
                <a:path w="812800" h="589018">
                  <a:moveTo>
                    <a:pt x="812800" y="29450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5818"/>
                  </a:lnTo>
                  <a:lnTo>
                    <a:pt x="406400" y="385818"/>
                  </a:lnTo>
                  <a:lnTo>
                    <a:pt x="406400" y="589018"/>
                  </a:lnTo>
                  <a:lnTo>
                    <a:pt x="812800" y="294509"/>
                  </a:lnTo>
                  <a:close/>
                </a:path>
              </a:pathLst>
            </a:custGeom>
            <a:solidFill>
              <a:srgbClr val="62856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5575"/>
              <a:ext cx="711200" cy="23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8619892" y="4636698"/>
            <a:ext cx="6820413" cy="1549359"/>
          </a:xfrm>
          <a:custGeom>
            <a:avLst/>
            <a:gdLst/>
            <a:ahLst/>
            <a:cxnLst/>
            <a:rect l="l" t="t" r="r" b="b"/>
            <a:pathLst>
              <a:path w="6820413" h="1549359">
                <a:moveTo>
                  <a:pt x="0" y="0"/>
                </a:moveTo>
                <a:lnTo>
                  <a:pt x="6820413" y="0"/>
                </a:lnTo>
                <a:lnTo>
                  <a:pt x="6820413" y="1549360"/>
                </a:lnTo>
                <a:lnTo>
                  <a:pt x="0" y="15493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883" t="-148964" r="-201799" b="-31875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9275467" y="6195756"/>
            <a:ext cx="5869961" cy="99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단순 12비트 칼라는 직관적이지 않으며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광원에 따른 색변화에 취약함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0969464" y="2791061"/>
            <a:ext cx="3949433" cy="6712918"/>
          </a:xfrm>
          <a:custGeom>
            <a:avLst/>
            <a:gdLst/>
            <a:ahLst/>
            <a:cxnLst/>
            <a:rect l="l" t="t" r="r" b="b"/>
            <a:pathLst>
              <a:path w="3949433" h="6712918">
                <a:moveTo>
                  <a:pt x="0" y="0"/>
                </a:moveTo>
                <a:lnTo>
                  <a:pt x="3949433" y="0"/>
                </a:lnTo>
                <a:lnTo>
                  <a:pt x="3949433" y="6712918"/>
                </a:lnTo>
                <a:lnTo>
                  <a:pt x="0" y="6712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933581" y="6693453"/>
            <a:ext cx="7667620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14"/>
              </a:lnSpc>
            </a:pPr>
            <a:endParaRPr dirty="0"/>
          </a:p>
          <a:p>
            <a:pPr marL="526542" lvl="1" indent="-263271" algn="just">
              <a:lnSpc>
                <a:spcPts val="3414"/>
              </a:lnSpc>
              <a:buFont typeface="Arial"/>
              <a:buChar char="•"/>
            </a:pPr>
            <a:r>
              <a:rPr lang="en-US" sz="2438" dirty="0" err="1">
                <a:solidFill>
                  <a:srgbClr val="0070C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변경</a:t>
            </a:r>
            <a:r>
              <a:rPr lang="en-US" sz="2438" dirty="0">
                <a:solidFill>
                  <a:srgbClr val="0070C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후 </a:t>
            </a:r>
            <a:r>
              <a:rPr lang="en-US" sz="2438" dirty="0" err="1">
                <a:solidFill>
                  <a:srgbClr val="0070C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장점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: RGB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탐지가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조명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변화에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민감하므로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</a:p>
          <a:p>
            <a:pPr algn="just">
              <a:lnSpc>
                <a:spcPts val="3414"/>
              </a:lnSpc>
              <a:spcBef>
                <a:spcPct val="0"/>
              </a:spcBef>
            </a:pP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HSV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변환을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통해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명도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(Value)와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색상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(Hue)을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분리해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algn="just">
              <a:lnSpc>
                <a:spcPts val="3414"/>
              </a:lnSpc>
              <a:spcBef>
                <a:spcPct val="0"/>
              </a:spcBef>
            </a:pP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광원에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영향을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적게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받는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색상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판단이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가능해짐</a:t>
            </a:r>
            <a:endParaRPr lang="en-US" sz="2438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just">
              <a:lnSpc>
                <a:spcPts val="3414"/>
              </a:lnSpc>
              <a:spcBef>
                <a:spcPct val="0"/>
              </a:spcBef>
            </a:pPr>
            <a:endParaRPr lang="en-US" sz="2438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526542" lvl="1" indent="-263271" algn="just">
              <a:lnSpc>
                <a:spcPts val="3414"/>
              </a:lnSpc>
              <a:buFont typeface="Arial"/>
              <a:buChar char="•"/>
            </a:pPr>
            <a:r>
              <a:rPr lang="en-US" sz="2438" dirty="0" err="1">
                <a:solidFill>
                  <a:srgbClr val="FF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단점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: 색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탐지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438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범위가</a:t>
            </a:r>
            <a:r>
              <a:rPr 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2438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세분화 됨</a:t>
            </a:r>
            <a:endParaRPr lang="en-US" sz="2438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just">
              <a:lnSpc>
                <a:spcPts val="3414"/>
              </a:lnSpc>
              <a:spcBef>
                <a:spcPct val="0"/>
              </a:spcBef>
            </a:pPr>
            <a:endParaRPr lang="en-US" sz="2438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34961" y="6501676"/>
            <a:ext cx="7128792" cy="440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  <a:spcBef>
                <a:spcPct val="0"/>
              </a:spcBef>
            </a:pPr>
            <a:r>
              <a:rPr lang="en-US" sz="2525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Color Find Module </a:t>
            </a:r>
            <a:r>
              <a:rPr lang="en-US" sz="2525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알고리즘</a:t>
            </a:r>
            <a:r>
              <a:rPr lang="en-US" sz="2525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525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개발</a:t>
            </a:r>
            <a:r>
              <a:rPr lang="en-US" sz="2525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525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과정</a:t>
            </a:r>
            <a:endParaRPr lang="en-US" sz="2525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2695110" y="2272899"/>
            <a:ext cx="6448890" cy="4285927"/>
          </a:xfrm>
          <a:custGeom>
            <a:avLst/>
            <a:gdLst/>
            <a:ahLst/>
            <a:cxnLst/>
            <a:rect l="l" t="t" r="r" b="b"/>
            <a:pathLst>
              <a:path w="6448890" h="4285927">
                <a:moveTo>
                  <a:pt x="0" y="0"/>
                </a:moveTo>
                <a:lnTo>
                  <a:pt x="6448890" y="0"/>
                </a:lnTo>
                <a:lnTo>
                  <a:pt x="6448890" y="4285927"/>
                </a:lnTo>
                <a:lnTo>
                  <a:pt x="0" y="4285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5101" r="-8051" b="-1651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813343" y="1250963"/>
            <a:ext cx="10130837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COLOR RANGE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5223" y="838200"/>
            <a:ext cx="2048120" cy="176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823599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B9D2BC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865139" y="4625365"/>
            <a:ext cx="9720784" cy="15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23"/>
              </a:lnSpc>
            </a:pPr>
            <a:r>
              <a:rPr lang="en-US" sz="9088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동작영상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05975" y="4099825"/>
            <a:ext cx="2659164" cy="230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14"/>
              </a:lnSpc>
            </a:pPr>
            <a:r>
              <a:rPr lang="en-US" sz="13439" b="1" dirty="0">
                <a:solidFill>
                  <a:srgbClr val="628566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2736458" y="2514755"/>
            <a:ext cx="12815083" cy="720848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813343" y="1250963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동작 영상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5223" y="838200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B9D2BC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865139" y="4625365"/>
            <a:ext cx="9720784" cy="15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23"/>
              </a:lnSpc>
            </a:pPr>
            <a:r>
              <a:rPr lang="en-US" sz="9088" dirty="0" err="1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고찰</a:t>
            </a:r>
            <a:endParaRPr lang="en-US" sz="9088" dirty="0">
              <a:solidFill>
                <a:srgbClr val="FFFFF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205975" y="4099825"/>
            <a:ext cx="2659164" cy="230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14"/>
              </a:lnSpc>
            </a:pPr>
            <a:r>
              <a:rPr lang="en-US" sz="13439" b="1" dirty="0">
                <a:solidFill>
                  <a:srgbClr val="628566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7870" y="923718"/>
            <a:ext cx="17395298" cy="9028279"/>
            <a:chOff x="0" y="0"/>
            <a:chExt cx="4349675" cy="22575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49675" cy="2257511"/>
            </a:xfrm>
            <a:custGeom>
              <a:avLst/>
              <a:gdLst/>
              <a:ahLst/>
              <a:cxnLst/>
              <a:rect l="l" t="t" r="r" b="b"/>
              <a:pathLst>
                <a:path w="4349675" h="2257511">
                  <a:moveTo>
                    <a:pt x="0" y="0"/>
                  </a:moveTo>
                  <a:lnTo>
                    <a:pt x="4349675" y="0"/>
                  </a:lnTo>
                  <a:lnTo>
                    <a:pt x="4349675" y="2257511"/>
                  </a:lnTo>
                  <a:lnTo>
                    <a:pt x="0" y="2257511"/>
                  </a:lnTo>
                  <a:close/>
                </a:path>
              </a:pathLst>
            </a:custGeom>
            <a:solidFill>
              <a:srgbClr val="62856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349675" cy="2305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94831" y="807426"/>
            <a:ext cx="17395298" cy="9028279"/>
            <a:chOff x="0" y="0"/>
            <a:chExt cx="4349675" cy="2257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49675" cy="2257511"/>
            </a:xfrm>
            <a:custGeom>
              <a:avLst/>
              <a:gdLst/>
              <a:ahLst/>
              <a:cxnLst/>
              <a:rect l="l" t="t" r="r" b="b"/>
              <a:pathLst>
                <a:path w="4349675" h="2257511">
                  <a:moveTo>
                    <a:pt x="0" y="0"/>
                  </a:moveTo>
                  <a:lnTo>
                    <a:pt x="4349675" y="0"/>
                  </a:lnTo>
                  <a:lnTo>
                    <a:pt x="4349675" y="2257511"/>
                  </a:lnTo>
                  <a:lnTo>
                    <a:pt x="0" y="225751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349675" cy="2305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6003794" y="6362701"/>
            <a:ext cx="2500510" cy="916102"/>
            <a:chOff x="0" y="-29736"/>
            <a:chExt cx="610674" cy="2237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9736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박지수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698157" y="2892773"/>
            <a:ext cx="2955255" cy="295525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16191" t="-120477" r="-57539" b="-144497"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5963" y="6362701"/>
            <a:ext cx="2500510" cy="916102"/>
            <a:chOff x="0" y="-29736"/>
            <a:chExt cx="610674" cy="22373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9736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임윤재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48591" y="2892773"/>
            <a:ext cx="2955255" cy="295525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1129" b="-1129"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570726" y="6360997"/>
            <a:ext cx="2500510" cy="916102"/>
            <a:chOff x="0" y="-30152"/>
            <a:chExt cx="610674" cy="2237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0674" cy="166580"/>
            </a:xfrm>
            <a:custGeom>
              <a:avLst/>
              <a:gdLst/>
              <a:ahLst/>
              <a:cxnLst/>
              <a:rect l="l" t="t" r="r" b="b"/>
              <a:pathLst>
                <a:path w="610674" h="166580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30"/>
                  </a:lnTo>
                  <a:cubicBezTo>
                    <a:pt x="610674" y="137005"/>
                    <a:pt x="606433" y="147243"/>
                    <a:pt x="598885" y="154791"/>
                  </a:cubicBezTo>
                  <a:cubicBezTo>
                    <a:pt x="591337" y="162339"/>
                    <a:pt x="581099" y="166580"/>
                    <a:pt x="570424" y="166580"/>
                  </a:cubicBezTo>
                  <a:lnTo>
                    <a:pt x="40250" y="166580"/>
                  </a:lnTo>
                  <a:cubicBezTo>
                    <a:pt x="29575" y="166580"/>
                    <a:pt x="19337" y="162339"/>
                    <a:pt x="11789" y="154791"/>
                  </a:cubicBezTo>
                  <a:cubicBezTo>
                    <a:pt x="4241" y="147243"/>
                    <a:pt x="0" y="137005"/>
                    <a:pt x="0" y="126330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0152"/>
              <a:ext cx="610674" cy="223730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함영은</a:t>
              </a:r>
              <a:endParaRPr lang="en-US" sz="28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343353" y="2892773"/>
            <a:ext cx="2955255" cy="295525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39101" t="-72936" r="-76758" b="-114877"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761193" y="2892772"/>
            <a:ext cx="3479547" cy="5411271"/>
            <a:chOff x="1761193" y="2892773"/>
            <a:chExt cx="3407179" cy="5298727"/>
          </a:xfrm>
        </p:grpSpPr>
        <p:grpSp>
          <p:nvGrpSpPr>
            <p:cNvPr id="19" name="Group 19"/>
            <p:cNvGrpSpPr/>
            <p:nvPr/>
          </p:nvGrpSpPr>
          <p:grpSpPr>
            <a:xfrm>
              <a:off x="2221312" y="6362701"/>
              <a:ext cx="2500510" cy="916102"/>
              <a:chOff x="0" y="-29736"/>
              <a:chExt cx="610674" cy="22373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10674" cy="166580"/>
              </a:xfrm>
              <a:custGeom>
                <a:avLst/>
                <a:gdLst/>
                <a:ahLst/>
                <a:cxnLst/>
                <a:rect l="l" t="t" r="r" b="b"/>
                <a:pathLst>
                  <a:path w="610674" h="166580">
                    <a:moveTo>
                      <a:pt x="40250" y="0"/>
                    </a:moveTo>
                    <a:lnTo>
                      <a:pt x="570424" y="0"/>
                    </a:lnTo>
                    <a:cubicBezTo>
                      <a:pt x="581099" y="0"/>
                      <a:pt x="591337" y="4241"/>
                      <a:pt x="598885" y="11789"/>
                    </a:cubicBezTo>
                    <a:cubicBezTo>
                      <a:pt x="606433" y="19337"/>
                      <a:pt x="610674" y="29575"/>
                      <a:pt x="610674" y="40250"/>
                    </a:cubicBezTo>
                    <a:lnTo>
                      <a:pt x="610674" y="126330"/>
                    </a:lnTo>
                    <a:cubicBezTo>
                      <a:pt x="610674" y="137005"/>
                      <a:pt x="606433" y="147243"/>
                      <a:pt x="598885" y="154791"/>
                    </a:cubicBezTo>
                    <a:cubicBezTo>
                      <a:pt x="591337" y="162339"/>
                      <a:pt x="581099" y="166580"/>
                      <a:pt x="570424" y="166580"/>
                    </a:cubicBezTo>
                    <a:lnTo>
                      <a:pt x="40250" y="166580"/>
                    </a:lnTo>
                    <a:cubicBezTo>
                      <a:pt x="29575" y="166580"/>
                      <a:pt x="19337" y="162339"/>
                      <a:pt x="11789" y="154791"/>
                    </a:cubicBezTo>
                    <a:cubicBezTo>
                      <a:pt x="4241" y="147243"/>
                      <a:pt x="0" y="137005"/>
                      <a:pt x="0" y="126330"/>
                    </a:cubicBezTo>
                    <a:lnTo>
                      <a:pt x="0" y="40250"/>
                    </a:lnTo>
                    <a:cubicBezTo>
                      <a:pt x="0" y="29575"/>
                      <a:pt x="4241" y="19337"/>
                      <a:pt x="11789" y="11789"/>
                    </a:cubicBezTo>
                    <a:cubicBezTo>
                      <a:pt x="19337" y="4241"/>
                      <a:pt x="29575" y="0"/>
                      <a:pt x="40250" y="0"/>
                    </a:cubicBezTo>
                    <a:close/>
                  </a:path>
                </a:pathLst>
              </a:custGeom>
              <a:solidFill>
                <a:srgbClr val="E3F0E5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9736"/>
                <a:ext cx="610674" cy="223730"/>
              </a:xfrm>
              <a:prstGeom prst="rect">
                <a:avLst/>
              </a:prstGeom>
            </p:spPr>
            <p:txBody>
              <a:bodyPr lIns="48088" tIns="48088" rIns="48088" bIns="48088" rtlCol="0" anchor="ctr"/>
              <a:lstStyle/>
              <a:p>
                <a:pPr algn="ctr">
                  <a:lnSpc>
                    <a:spcPts val="4059"/>
                  </a:lnSpc>
                </a:pPr>
                <a:r>
                  <a:rPr lang="en-US" sz="2899" dirty="0" err="1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박호윤</a:t>
                </a:r>
                <a:r>
                  <a:rPr lang="en-US" sz="2899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(</a:t>
                </a:r>
                <a:r>
                  <a:rPr lang="ko-KR" altLang="en-US" sz="2899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팀장</a:t>
                </a:r>
                <a:r>
                  <a:rPr lang="en-US" altLang="ko-KR" sz="2899" dirty="0">
                    <a:solidFill>
                      <a:srgbClr val="485849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)</a:t>
                </a:r>
                <a:endParaRPr lang="en-US" sz="28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993940" y="2892773"/>
              <a:ext cx="2955255" cy="295525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46526" r="-18879" b="-24674"/>
                </a:stretch>
              </a:blip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761193" y="7667625"/>
              <a:ext cx="3407179" cy="52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b="1" dirty="0" err="1">
                  <a:solidFill>
                    <a:srgbClr val="48584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게임</a:t>
              </a:r>
              <a:r>
                <a:rPr lang="en-US" sz="2800" b="1" dirty="0">
                  <a:solidFill>
                    <a:srgbClr val="48584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800" b="1" dirty="0" err="1">
                  <a:solidFill>
                    <a:srgbClr val="48584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로직</a:t>
              </a:r>
              <a:r>
                <a:rPr lang="en-US" sz="2800" b="1" dirty="0">
                  <a:solidFill>
                    <a:srgbClr val="48584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 </a:t>
              </a:r>
              <a:r>
                <a:rPr lang="en-US" sz="2800" b="1" dirty="0" err="1">
                  <a:solidFill>
                    <a:srgbClr val="485849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개발</a:t>
              </a:r>
              <a:endParaRPr lang="en-US" sz="28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543029" y="7667625"/>
            <a:ext cx="3407179" cy="50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ISP </a:t>
            </a:r>
            <a:r>
              <a:rPr lang="en-US" sz="28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모듈</a:t>
            </a:r>
            <a:r>
              <a:rPr lang="en-US" sz="28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8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개발</a:t>
            </a:r>
            <a:endParaRPr lang="en-US" sz="2800" b="1" dirty="0">
              <a:solidFill>
                <a:srgbClr val="485849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324866" y="7440150"/>
            <a:ext cx="3407179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SCCB Protocol, </a:t>
            </a:r>
          </a:p>
          <a:p>
            <a:pPr algn="ctr">
              <a:lnSpc>
                <a:spcPts val="4200"/>
              </a:lnSpc>
            </a:pPr>
            <a:r>
              <a:rPr lang="en-US" sz="24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Text_Display</a:t>
            </a:r>
            <a:r>
              <a:rPr lang="en-US" sz="24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,</a:t>
            </a:r>
          </a:p>
          <a:p>
            <a:pPr algn="ctr">
              <a:lnSpc>
                <a:spcPts val="4200"/>
              </a:lnSpc>
            </a:pPr>
            <a:r>
              <a:rPr lang="en-US" sz="24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Flag_cmd</a:t>
            </a:r>
            <a:endParaRPr lang="en-US" sz="2400" b="1" dirty="0">
              <a:solidFill>
                <a:srgbClr val="485849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ctr">
              <a:lnSpc>
                <a:spcPts val="4200"/>
              </a:lnSpc>
            </a:pPr>
            <a:endParaRPr lang="en-US" sz="2400" b="1" dirty="0">
              <a:solidFill>
                <a:srgbClr val="485849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361255" y="7467562"/>
            <a:ext cx="2919449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24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TEXT_DISPLAY</a:t>
            </a:r>
            <a:endParaRPr lang="ko-KR" altLang="en-US" sz="2400" b="1" dirty="0">
              <a:solidFill>
                <a:srgbClr val="485849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ctr">
              <a:lnSpc>
                <a:spcPts val="4200"/>
              </a:lnSpc>
            </a:pPr>
            <a:r>
              <a:rPr lang="ko-KR" altLang="en-US" sz="24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난수</a:t>
            </a:r>
            <a:r>
              <a:rPr lang="ko-KR" altLang="en-US" sz="24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모듈 시각화 </a:t>
            </a:r>
          </a:p>
          <a:p>
            <a:pPr algn="ctr">
              <a:lnSpc>
                <a:spcPts val="4200"/>
              </a:lnSpc>
            </a:pPr>
            <a:r>
              <a:rPr lang="ko-KR" altLang="en-US" sz="24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시뮬레이션</a:t>
            </a:r>
            <a:endParaRPr lang="en-US" sz="2400" b="1" dirty="0">
              <a:solidFill>
                <a:srgbClr val="485849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65223" y="838200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813343" y="1251298"/>
            <a:ext cx="872488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소개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  <p:extLst>
      <p:ext uri="{BB962C8B-B14F-4D97-AF65-F5344CB8AC3E}">
        <p14:creationId xmlns:p14="http://schemas.microsoft.com/office/powerpoint/2010/main" val="2887106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2813343" y="1250963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느낀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5223" y="838200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34" name="AutoShape 22"/>
          <p:cNvSpPr/>
          <p:nvPr/>
        </p:nvSpPr>
        <p:spPr>
          <a:xfrm>
            <a:off x="3673727" y="3057703"/>
            <a:ext cx="12680837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24"/>
          <p:cNvSpPr txBox="1"/>
          <p:nvPr/>
        </p:nvSpPr>
        <p:spPr>
          <a:xfrm>
            <a:off x="1304699" y="5205766"/>
            <a:ext cx="171166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박</a:t>
            </a:r>
            <a:r>
              <a:rPr lang="ko-KR" altLang="en-US" sz="3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호윤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6" name="TextBox 26"/>
          <p:cNvSpPr txBox="1"/>
          <p:nvPr/>
        </p:nvSpPr>
        <p:spPr>
          <a:xfrm>
            <a:off x="3540267" y="3267421"/>
            <a:ext cx="103281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영상을 분석하는 프로젝트를 진행하면서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외부 조명이나 반사 등 환경 요소에 따라 영상의 색이 불안정하게 변화하는 문제를 경험했습니다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이를 통해 영상처리에서는 단순한 이미지 </a:t>
            </a:r>
            <a:r>
              <a:rPr lang="ko-KR" alt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분석뿐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아니라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외부 변인을 제어하거나 보정하는 과정이 매우 중요하다는 것을 깨달았습니다</a:t>
            </a:r>
            <a:endParaRPr lang="en-US" sz="21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7" name="Freeform 23"/>
          <p:cNvSpPr/>
          <p:nvPr/>
        </p:nvSpPr>
        <p:spPr>
          <a:xfrm>
            <a:off x="876696" y="2907613"/>
            <a:ext cx="2134412" cy="213441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>
            <a:blip r:embed="rId6"/>
            <a:stretch>
              <a:fillRect l="-46526" r="-18879" b="-24674"/>
            </a:stretch>
          </a:blipFill>
          <a:ln w="19050" cap="sq">
            <a:solidFill>
              <a:srgbClr val="485849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9" name="TextBox 24"/>
          <p:cNvSpPr txBox="1"/>
          <p:nvPr/>
        </p:nvSpPr>
        <p:spPr>
          <a:xfrm>
            <a:off x="1304699" y="8618217"/>
            <a:ext cx="15699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박</a:t>
            </a:r>
            <a:r>
              <a:rPr lang="ko-KR" altLang="en-US" sz="3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지수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0" name="TextBox 26"/>
          <p:cNvSpPr txBox="1"/>
          <p:nvPr/>
        </p:nvSpPr>
        <p:spPr>
          <a:xfrm>
            <a:off x="3540267" y="6679872"/>
            <a:ext cx="10328134" cy="2362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프로젝트에서 노이즈 제거 필터를 맡아 수행하면서 리소스 최적화의 중요성을 실감하였습니다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특히 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LUT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와 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BRAM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초과 문제를 통해 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Basys3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보드의 리소스 한계를 실감하게 되었고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이를 통해 메모리 최적화의 중요성을 </a:t>
            </a:r>
            <a:r>
              <a:rPr lang="ko-KR" alt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깨달았습니다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또한 가중 평균 </a:t>
            </a:r>
            <a:r>
              <a:rPr lang="ko-KR" altLang="en-US" sz="2199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보간법과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FXAA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를 적용해 보았지만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기대했던 만큼의 화질 개선을 이루지는 못하였습니다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ko-KR" alt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프로젝트를 발판삼아 정교하고 효과적인 접근법을 탐구하고 구현해 볼 필요성을 느끼게 되었습니다</a:t>
            </a:r>
            <a:r>
              <a:rPr lang="en-US" altLang="ko-KR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  <a:endParaRPr lang="en-US" sz="2199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42" name="Group 27"/>
          <p:cNvGrpSpPr/>
          <p:nvPr/>
        </p:nvGrpSpPr>
        <p:grpSpPr>
          <a:xfrm>
            <a:off x="779241" y="6362700"/>
            <a:ext cx="2160285" cy="2160285"/>
            <a:chOff x="-571692" y="856384"/>
            <a:chExt cx="594155" cy="594155"/>
          </a:xfrm>
        </p:grpSpPr>
        <p:sp>
          <p:nvSpPr>
            <p:cNvPr id="43" name="Freeform 28"/>
            <p:cNvSpPr/>
            <p:nvPr/>
          </p:nvSpPr>
          <p:spPr>
            <a:xfrm>
              <a:off x="-571692" y="856384"/>
              <a:ext cx="594155" cy="59415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16191" t="-120477" r="-57539" b="-144497"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4" name="AutoShape 22"/>
          <p:cNvSpPr/>
          <p:nvPr/>
        </p:nvSpPr>
        <p:spPr>
          <a:xfrm>
            <a:off x="3673727" y="6447669"/>
            <a:ext cx="12680837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2813343" y="1250963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느낀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5223" y="838200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34" name="AutoShape 22"/>
          <p:cNvSpPr/>
          <p:nvPr/>
        </p:nvSpPr>
        <p:spPr>
          <a:xfrm>
            <a:off x="3673727" y="3057703"/>
            <a:ext cx="12680837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24"/>
          <p:cNvSpPr txBox="1"/>
          <p:nvPr/>
        </p:nvSpPr>
        <p:spPr>
          <a:xfrm>
            <a:off x="1304699" y="5205766"/>
            <a:ext cx="171166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 err="1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임윤재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6" name="TextBox 26"/>
          <p:cNvSpPr txBox="1"/>
          <p:nvPr/>
        </p:nvSpPr>
        <p:spPr>
          <a:xfrm>
            <a:off x="3540267" y="3267421"/>
            <a:ext cx="13126578" cy="375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304699" y="8610274"/>
            <a:ext cx="156992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ko-KR" altLang="en-US" sz="3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함영은</a:t>
            </a:r>
            <a:endParaRPr lang="en-US" sz="3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0" name="TextBox 26"/>
          <p:cNvSpPr txBox="1"/>
          <p:nvPr/>
        </p:nvSpPr>
        <p:spPr>
          <a:xfrm>
            <a:off x="3540266" y="6671929"/>
            <a:ext cx="12537933" cy="2362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Text display 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모듈을 개발하며 픽셀 연산을 포함하여</a:t>
            </a: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시간 영상처리에서 요구되는 다양한 </a:t>
            </a:r>
            <a:r>
              <a:rPr lang="ko-KR" altLang="en-US" sz="22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로직의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중요성을 체감할 수 있었습니다</a:t>
            </a: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라인 버퍼 활용</a:t>
            </a: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신호 간의 정확한 동기화</a:t>
            </a: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화면 경계를 고려한 예외 처리</a:t>
            </a: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타이밍에 맞춘 출력 제어 등의 요소를 고려한 설계가 필요했습니다</a:t>
            </a: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또한 </a:t>
            </a:r>
            <a:r>
              <a:rPr lang="ko-KR" altLang="en-US" sz="2200" dirty="0" smtClean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제가 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만든 모듈 뿐 아니라 다른 사람이 만든 모듈까지 시뮬레이션을 반복하며 문제를 함께 분석하고 수정하는 과정을 거쳤고</a:t>
            </a: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이를 통해 디버깅 능력과 </a:t>
            </a:r>
            <a:r>
              <a:rPr lang="ko-KR" altLang="en-US" sz="22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로직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분석 능력이 한층 더 성장하는 계기가 되었습니다</a:t>
            </a: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프로젝트를 통해 실시간 영상처리 시스템에서의 신호 흐름과 타이밍 조절을 이해할 수 있어 </a:t>
            </a:r>
            <a:r>
              <a:rPr lang="ko-KR" altLang="en-US" sz="22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뜻깊은</a:t>
            </a:r>
            <a:r>
              <a:rPr lang="ko-KR" altLang="en-US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경험이었습니다</a:t>
            </a:r>
            <a:r>
              <a:rPr lang="en-US" altLang="ko-KR" sz="22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  <a:endParaRPr lang="en-US" sz="22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4" name="AutoShape 22"/>
          <p:cNvSpPr/>
          <p:nvPr/>
        </p:nvSpPr>
        <p:spPr>
          <a:xfrm>
            <a:off x="3673727" y="6439726"/>
            <a:ext cx="12680837" cy="0"/>
          </a:xfrm>
          <a:prstGeom prst="line">
            <a:avLst/>
          </a:prstGeom>
          <a:ln w="28575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0" name="Group 32"/>
          <p:cNvGrpSpPr/>
          <p:nvPr/>
        </p:nvGrpSpPr>
        <p:grpSpPr>
          <a:xfrm>
            <a:off x="825159" y="2907613"/>
            <a:ext cx="2132142" cy="2132142"/>
            <a:chOff x="0" y="0"/>
            <a:chExt cx="812800" cy="812800"/>
          </a:xfrm>
        </p:grpSpPr>
        <p:sp>
          <p:nvSpPr>
            <p:cNvPr id="31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1129" b="-1129"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2" name="Group 37"/>
          <p:cNvGrpSpPr/>
          <p:nvPr/>
        </p:nvGrpSpPr>
        <p:grpSpPr>
          <a:xfrm>
            <a:off x="789553" y="6349773"/>
            <a:ext cx="2160285" cy="2160285"/>
            <a:chOff x="853669" y="0"/>
            <a:chExt cx="812800" cy="812800"/>
          </a:xfrm>
        </p:grpSpPr>
        <p:sp>
          <p:nvSpPr>
            <p:cNvPr id="33" name="Freeform 38"/>
            <p:cNvSpPr/>
            <p:nvPr/>
          </p:nvSpPr>
          <p:spPr>
            <a:xfrm>
              <a:off x="853669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9101" t="-72936" r="-76758" b="-114877"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7" name="TextBox 26"/>
          <p:cNvSpPr txBox="1"/>
          <p:nvPr/>
        </p:nvSpPr>
        <p:spPr>
          <a:xfrm>
            <a:off x="3540266" y="3267421"/>
            <a:ext cx="13126579" cy="2782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SCCB 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프로토콜을 구현하면서 가장 중요한 것은 </a:t>
            </a:r>
            <a:r>
              <a:rPr lang="ko-KR" altLang="en-US" sz="2000" dirty="0">
                <a:solidFill>
                  <a:srgbClr val="00B05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데이터시트에 명시된 신호 타이밍과 </a:t>
            </a:r>
            <a:r>
              <a:rPr lang="ko-KR" altLang="en-US" sz="2000" dirty="0" err="1">
                <a:solidFill>
                  <a:srgbClr val="00B05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전송순서를</a:t>
            </a:r>
            <a:r>
              <a:rPr lang="ko-KR" altLang="en-US" sz="2000" dirty="0">
                <a:solidFill>
                  <a:srgbClr val="00B05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정확히 따르는 </a:t>
            </a:r>
            <a:r>
              <a:rPr lang="ko-KR" altLang="en-US" sz="2000" dirty="0">
                <a:latin typeface="TDTD순고딕"/>
                <a:ea typeface="TDTD순고딕"/>
                <a:cs typeface="TDTD순고딕"/>
                <a:sym typeface="TDTD순고딕"/>
              </a:rPr>
              <a:t>것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이었고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각 레지스터의 기능을 분석하면서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카메라 센서가 원하는 방식대로 동작하도록 조율하는 과정에서 많은 시행착오를 겪었습니다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이를 통해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단순한 신호 연결이 아니라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000" dirty="0">
                <a:solidFill>
                  <a:srgbClr val="00B05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클럭과 데이터의 정밀한 제어가 정상 동작의 핵심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이라는 점을 배울 수 있었으며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특히 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‘</a:t>
            </a:r>
            <a:r>
              <a:rPr lang="ko-KR" altLang="en-US" sz="2000" dirty="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청기홍기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게임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’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이라는 주제에만 머무르지 않고 세분화된 색깔 인식을 통하여 </a:t>
            </a:r>
            <a:r>
              <a:rPr lang="ko-KR" altLang="en-US" sz="2000" dirty="0">
                <a:solidFill>
                  <a:srgbClr val="00B050"/>
                </a:solidFill>
                <a:latin typeface="TDTD순고딕"/>
                <a:ea typeface="TDTD순고딕"/>
                <a:cs typeface="TDTD순고딕"/>
                <a:sym typeface="TDTD순고딕"/>
              </a:rPr>
              <a:t>다양한 분야로 확장 가능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하다는 점도 확인 할 수 있었습니다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또한 팀 내 역할 분담을 통해 각자의 모듈을 연결하는 과정에서 </a:t>
            </a:r>
            <a:r>
              <a:rPr lang="ko-KR" altLang="en-US" sz="2000" dirty="0">
                <a:solidFill>
                  <a:srgbClr val="00B050"/>
                </a:solidFill>
                <a:latin typeface="TDTD순고딕"/>
                <a:ea typeface="TDTD순고딕"/>
                <a:cs typeface="TDTD순고딕"/>
                <a:sym typeface="TDTD순고딕"/>
              </a:rPr>
              <a:t>협업의 중요성과 시스템 통합의 흐름을 체계적으로 이해</a:t>
            </a:r>
            <a:r>
              <a:rPr lang="ko-KR" altLang="en-US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할 수 있었습니다</a:t>
            </a:r>
            <a:r>
              <a:rPr lang="en-US" altLang="ko-KR" sz="2000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  <a:endParaRPr lang="en-US" sz="2000" dirty="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890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57"/>
          <p:cNvSpPr/>
          <p:nvPr/>
        </p:nvSpPr>
        <p:spPr>
          <a:xfrm flipH="1">
            <a:off x="648540" y="729001"/>
            <a:ext cx="7301880" cy="24446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5000" tIns="67500" rIns="135000" bIns="67500" anchor="t">
            <a:spAutoFit/>
          </a:bodyPr>
          <a:lstStyle/>
          <a:p>
            <a:pPr defTabSz="1371600"/>
            <a:r>
              <a:rPr lang="en-US" sz="7500" b="1" spc="-45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Pretendard Black"/>
              </a:rPr>
              <a:t>PROJECT</a:t>
            </a:r>
            <a:endParaRPr lang="en-US" sz="75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defTabSz="1371600"/>
            <a:r>
              <a:rPr lang="en-US" sz="7500" b="1" spc="-45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Pretendard Black"/>
              </a:rPr>
              <a:t>GITHUB LINK</a:t>
            </a:r>
            <a:endParaRPr lang="en-US" sz="7500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55" name="TextBox 28"/>
          <p:cNvSpPr/>
          <p:nvPr/>
        </p:nvSpPr>
        <p:spPr>
          <a:xfrm>
            <a:off x="9204300" y="7334280"/>
            <a:ext cx="7818660" cy="157517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5000" tIns="67500" rIns="135000" bIns="67500" anchor="t" anchorCtr="1">
            <a:spAutoFit/>
          </a:bodyPr>
          <a:lstStyle/>
          <a:p>
            <a:pPr algn="r" defTabSz="1371600">
              <a:spcBef>
                <a:spcPts val="1786"/>
              </a:spcBef>
              <a:spcAft>
                <a:spcPts val="1488"/>
              </a:spcAft>
            </a:pPr>
            <a:r>
              <a:rPr lang="en-US" sz="4500" b="1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Pretendard"/>
                <a:hlinkClick r:id="rId2"/>
              </a:rPr>
              <a:t>cong2738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Pretendard"/>
              </a:rPr>
              <a:t> ← Click / Ctrl Click</a:t>
            </a:r>
            <a:endParaRPr lang="en-US" sz="3600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 algn="r" defTabSz="1371600">
              <a:spcBef>
                <a:spcPts val="1786"/>
              </a:spcBef>
              <a:spcAft>
                <a:spcPts val="1488"/>
              </a:spcAft>
            </a:pPr>
            <a:r>
              <a:rPr lang="en-US" sz="21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  <a:ea typeface="Pretendard"/>
              </a:rPr>
              <a:t>https://github.com/cong2738/HarmanSA_June_TeamPJ.git</a:t>
            </a:r>
            <a:endParaRPr lang="en-US" sz="2100" dirty="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E25712-2C42-4F78-87F3-28034C63A1D7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10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281366" y="3623215"/>
            <a:ext cx="6642252" cy="5000345"/>
            <a:chOff x="0" y="0"/>
            <a:chExt cx="1813523" cy="1365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3523" cy="1365236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2305200" y="4714485"/>
            <a:ext cx="6618417" cy="16199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12680993" y="2554014"/>
            <a:ext cx="1118815" cy="872676"/>
          </a:xfrm>
          <a:custGeom>
            <a:avLst/>
            <a:gdLst/>
            <a:ahLst/>
            <a:cxnLst/>
            <a:rect l="l" t="t" r="r" b="b"/>
            <a:pathLst>
              <a:path w="1118815" h="872676">
                <a:moveTo>
                  <a:pt x="0" y="0"/>
                </a:moveTo>
                <a:lnTo>
                  <a:pt x="1118815" y="0"/>
                </a:lnTo>
                <a:lnTo>
                  <a:pt x="1118815" y="872676"/>
                </a:lnTo>
                <a:lnTo>
                  <a:pt x="0" y="87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0253240" y="4386965"/>
            <a:ext cx="5974321" cy="4236594"/>
            <a:chOff x="0" y="0"/>
            <a:chExt cx="1573484" cy="111581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73484" cy="1115811"/>
            </a:xfrm>
            <a:custGeom>
              <a:avLst/>
              <a:gdLst/>
              <a:ahLst/>
              <a:cxnLst/>
              <a:rect l="l" t="t" r="r" b="b"/>
              <a:pathLst>
                <a:path w="1573484" h="1115811">
                  <a:moveTo>
                    <a:pt x="0" y="0"/>
                  </a:moveTo>
                  <a:lnTo>
                    <a:pt x="1573484" y="0"/>
                  </a:lnTo>
                  <a:lnTo>
                    <a:pt x="1573484" y="1115811"/>
                  </a:lnTo>
                  <a:lnTo>
                    <a:pt x="0" y="11158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573484" cy="1163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flipH="1">
            <a:off x="14345110" y="6505262"/>
            <a:ext cx="1452901" cy="2055992"/>
          </a:xfrm>
          <a:custGeom>
            <a:avLst/>
            <a:gdLst/>
            <a:ahLst/>
            <a:cxnLst/>
            <a:rect l="l" t="t" r="r" b="b"/>
            <a:pathLst>
              <a:path w="1452901" h="2055992">
                <a:moveTo>
                  <a:pt x="1452901" y="0"/>
                </a:moveTo>
                <a:lnTo>
                  <a:pt x="0" y="0"/>
                </a:lnTo>
                <a:lnTo>
                  <a:pt x="0" y="2055992"/>
                </a:lnTo>
                <a:lnTo>
                  <a:pt x="1452901" y="2055992"/>
                </a:lnTo>
                <a:lnTo>
                  <a:pt x="145290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0740118" y="4475167"/>
            <a:ext cx="1434600" cy="2030095"/>
          </a:xfrm>
          <a:custGeom>
            <a:avLst/>
            <a:gdLst/>
            <a:ahLst/>
            <a:cxnLst/>
            <a:rect l="l" t="t" r="r" b="b"/>
            <a:pathLst>
              <a:path w="1434600" h="2030095">
                <a:moveTo>
                  <a:pt x="0" y="0"/>
                </a:moveTo>
                <a:lnTo>
                  <a:pt x="1434601" y="0"/>
                </a:lnTo>
                <a:lnTo>
                  <a:pt x="1434601" y="2030095"/>
                </a:lnTo>
                <a:lnTo>
                  <a:pt x="0" y="2030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2813343" y="1250963"/>
            <a:ext cx="611027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주제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13854" y="4877950"/>
            <a:ext cx="5571600" cy="2930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dirty="0"/>
          </a:p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청색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홍색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두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개의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깃발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중 </a:t>
            </a:r>
          </a:p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랜덤한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게임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명령이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지정되면</a:t>
            </a:r>
            <a:endParaRPr lang="en-US" sz="23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사용자가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그에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맞는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깃발을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든다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후에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색깔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인식을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통해</a:t>
            </a:r>
            <a:endParaRPr lang="en-US" sz="23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3359"/>
              </a:lnSpc>
            </a:pP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PASS,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FAIL을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판별하여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</a:p>
          <a:p>
            <a:pPr algn="ctr">
              <a:lnSpc>
                <a:spcPts val="3359"/>
              </a:lnSpc>
            </a:pP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화면에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결과를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399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출력한다</a:t>
            </a:r>
            <a:r>
              <a:rPr lang="en-US" sz="23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5223" y="838200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49526" y="3959301"/>
            <a:ext cx="4905931" cy="52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청기홍기 게임</a:t>
            </a:r>
          </a:p>
        </p:txBody>
      </p:sp>
      <p:sp>
        <p:nvSpPr>
          <p:cNvPr id="33" name="AutoShape 33"/>
          <p:cNvSpPr/>
          <p:nvPr/>
        </p:nvSpPr>
        <p:spPr>
          <a:xfrm flipV="1">
            <a:off x="10253240" y="6505262"/>
            <a:ext cx="5974321" cy="0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 flipV="1">
            <a:off x="10396700" y="2990352"/>
            <a:ext cx="2284293" cy="1264785"/>
          </a:xfrm>
          <a:prstGeom prst="line">
            <a:avLst/>
          </a:prstGeom>
          <a:ln w="38100" cap="flat">
            <a:solidFill>
              <a:srgbClr val="48584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>
            <a:off x="13799808" y="2990352"/>
            <a:ext cx="2326469" cy="1296884"/>
          </a:xfrm>
          <a:prstGeom prst="line">
            <a:avLst/>
          </a:prstGeom>
          <a:ln w="38100" cap="flat">
            <a:solidFill>
              <a:srgbClr val="48584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6605289" y="5581774"/>
            <a:ext cx="4603630" cy="1967005"/>
          </a:xfrm>
          <a:custGeom>
            <a:avLst/>
            <a:gdLst/>
            <a:ahLst/>
            <a:cxnLst/>
            <a:rect l="l" t="t" r="r" b="b"/>
            <a:pathLst>
              <a:path w="4603630" h="1967005">
                <a:moveTo>
                  <a:pt x="0" y="0"/>
                </a:moveTo>
                <a:lnTo>
                  <a:pt x="4603630" y="0"/>
                </a:lnTo>
                <a:lnTo>
                  <a:pt x="4603630" y="1967005"/>
                </a:lnTo>
                <a:lnTo>
                  <a:pt x="0" y="196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382726" y="2982044"/>
            <a:ext cx="9048756" cy="202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09"/>
              </a:lnSpc>
            </a:pPr>
            <a:r>
              <a:rPr lang="en-US" sz="11863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028700" y="3037530"/>
            <a:ext cx="8118809" cy="6133576"/>
            <a:chOff x="0" y="0"/>
            <a:chExt cx="1807117" cy="1365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07117" cy="1365236"/>
            </a:xfrm>
            <a:custGeom>
              <a:avLst/>
              <a:gdLst/>
              <a:ahLst/>
              <a:cxnLst/>
              <a:rect l="l" t="t" r="r" b="b"/>
              <a:pathLst>
                <a:path w="1807117" h="1365236">
                  <a:moveTo>
                    <a:pt x="95358" y="0"/>
                  </a:moveTo>
                  <a:lnTo>
                    <a:pt x="1711759" y="0"/>
                  </a:lnTo>
                  <a:cubicBezTo>
                    <a:pt x="1737049" y="0"/>
                    <a:pt x="1761304" y="10047"/>
                    <a:pt x="1779187" y="27930"/>
                  </a:cubicBezTo>
                  <a:cubicBezTo>
                    <a:pt x="1797070" y="45813"/>
                    <a:pt x="1807117" y="70067"/>
                    <a:pt x="1807117" y="95358"/>
                  </a:cubicBezTo>
                  <a:lnTo>
                    <a:pt x="1807117" y="1269878"/>
                  </a:lnTo>
                  <a:cubicBezTo>
                    <a:pt x="1807117" y="1322542"/>
                    <a:pt x="1764424" y="1365236"/>
                    <a:pt x="1711759" y="1365236"/>
                  </a:cubicBezTo>
                  <a:lnTo>
                    <a:pt x="95358" y="1365236"/>
                  </a:lnTo>
                  <a:cubicBezTo>
                    <a:pt x="42693" y="1365236"/>
                    <a:pt x="0" y="1322542"/>
                    <a:pt x="0" y="1269878"/>
                  </a:cubicBezTo>
                  <a:lnTo>
                    <a:pt x="0" y="95358"/>
                  </a:lnTo>
                  <a:cubicBezTo>
                    <a:pt x="0" y="42693"/>
                    <a:pt x="42693" y="0"/>
                    <a:pt x="95358" y="0"/>
                  </a:cubicBezTo>
                  <a:close/>
                </a:path>
              </a:pathLst>
            </a:custGeom>
            <a:solidFill>
              <a:srgbClr val="E3F0E5">
                <a:alpha val="49804"/>
              </a:srgbClr>
            </a:solidFill>
            <a:ln w="19050" cap="rnd">
              <a:solidFill>
                <a:srgbClr val="485849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807117" cy="1431911"/>
            </a:xfrm>
            <a:prstGeom prst="rect">
              <a:avLst/>
            </a:prstGeom>
          </p:spPr>
          <p:txBody>
            <a:bodyPr lIns="62313" tIns="62313" rIns="62313" bIns="62313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025191" y="4131000"/>
            <a:ext cx="8118809" cy="0"/>
          </a:xfrm>
          <a:prstGeom prst="line">
            <a:avLst/>
          </a:prstGeom>
          <a:ln w="19050" cap="flat">
            <a:solidFill>
              <a:srgbClr val="485849">
                <a:alpha val="6588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3784800" y="2435238"/>
            <a:ext cx="3632348" cy="6735869"/>
            <a:chOff x="0" y="0"/>
            <a:chExt cx="4843130" cy="898115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43130" cy="8981158"/>
            </a:xfrm>
            <a:custGeom>
              <a:avLst/>
              <a:gdLst/>
              <a:ahLst/>
              <a:cxnLst/>
              <a:rect l="l" t="t" r="r" b="b"/>
              <a:pathLst>
                <a:path w="4843130" h="8981158">
                  <a:moveTo>
                    <a:pt x="0" y="0"/>
                  </a:moveTo>
                  <a:lnTo>
                    <a:pt x="4843130" y="0"/>
                  </a:lnTo>
                  <a:lnTo>
                    <a:pt x="4843130" y="8981158"/>
                  </a:lnTo>
                  <a:lnTo>
                    <a:pt x="0" y="8981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1080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2579205" cy="2579205"/>
            </a:xfrm>
            <a:custGeom>
              <a:avLst/>
              <a:gdLst/>
              <a:ahLst/>
              <a:cxnLst/>
              <a:rect l="l" t="t" r="r" b="b"/>
              <a:pathLst>
                <a:path w="2579205" h="2579205">
                  <a:moveTo>
                    <a:pt x="0" y="0"/>
                  </a:moveTo>
                  <a:lnTo>
                    <a:pt x="2579205" y="0"/>
                  </a:lnTo>
                  <a:lnTo>
                    <a:pt x="2579205" y="2579205"/>
                  </a:lnTo>
                  <a:lnTo>
                    <a:pt x="0" y="2579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9456326" y="6509005"/>
            <a:ext cx="1958599" cy="1958599"/>
          </a:xfrm>
          <a:custGeom>
            <a:avLst/>
            <a:gdLst/>
            <a:ahLst/>
            <a:cxnLst/>
            <a:rect l="l" t="t" r="r" b="b"/>
            <a:pathLst>
              <a:path w="1958599" h="1958599">
                <a:moveTo>
                  <a:pt x="0" y="0"/>
                </a:moveTo>
                <a:lnTo>
                  <a:pt x="1958599" y="0"/>
                </a:lnTo>
                <a:lnTo>
                  <a:pt x="1958599" y="1958599"/>
                </a:lnTo>
                <a:lnTo>
                  <a:pt x="0" y="19585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1637038" y="6579956"/>
            <a:ext cx="1983088" cy="1887648"/>
          </a:xfrm>
          <a:custGeom>
            <a:avLst/>
            <a:gdLst/>
            <a:ahLst/>
            <a:cxnLst/>
            <a:rect l="l" t="t" r="r" b="b"/>
            <a:pathLst>
              <a:path w="1983088" h="1887648">
                <a:moveTo>
                  <a:pt x="0" y="0"/>
                </a:moveTo>
                <a:lnTo>
                  <a:pt x="1983088" y="0"/>
                </a:lnTo>
                <a:lnTo>
                  <a:pt x="1983088" y="1887648"/>
                </a:lnTo>
                <a:lnTo>
                  <a:pt x="0" y="18876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3613" t="-34111" r="-28933" b="-3665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9571891" y="3350126"/>
            <a:ext cx="3788527" cy="2453046"/>
          </a:xfrm>
          <a:custGeom>
            <a:avLst/>
            <a:gdLst/>
            <a:ahLst/>
            <a:cxnLst/>
            <a:rect l="l" t="t" r="r" b="b"/>
            <a:pathLst>
              <a:path w="3788527" h="2453046">
                <a:moveTo>
                  <a:pt x="0" y="0"/>
                </a:moveTo>
                <a:lnTo>
                  <a:pt x="3788527" y="0"/>
                </a:lnTo>
                <a:lnTo>
                  <a:pt x="3788527" y="2453046"/>
                </a:lnTo>
                <a:lnTo>
                  <a:pt x="0" y="2453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434" t="-8594" r="-7841" b="-6943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2813343" y="1250963"/>
            <a:ext cx="8724883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구현환경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5223" y="838200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2141" y="4792469"/>
            <a:ext cx="7871927" cy="4007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언어</a:t>
            </a:r>
            <a:r>
              <a:rPr lang="en-US" sz="3199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: Verilog, </a:t>
            </a:r>
            <a:r>
              <a:rPr lang="en-US" sz="31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Systemverilog</a:t>
            </a:r>
            <a:r>
              <a:rPr lang="en-US" sz="3199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, Python</a:t>
            </a:r>
          </a:p>
          <a:p>
            <a:pPr algn="ctr">
              <a:lnSpc>
                <a:spcPts val="4479"/>
              </a:lnSpc>
            </a:pPr>
            <a:endParaRPr lang="en-US" sz="3199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ctr">
              <a:lnSpc>
                <a:spcPts val="4479"/>
              </a:lnSpc>
            </a:pPr>
            <a:r>
              <a:rPr lang="en-US" sz="31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하드웨어</a:t>
            </a:r>
            <a:r>
              <a:rPr lang="en-US" sz="3199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: Basys3, MH- FMD(BUZZER), OV7670(CAMERA), MONITOR</a:t>
            </a:r>
          </a:p>
          <a:p>
            <a:pPr algn="ctr">
              <a:lnSpc>
                <a:spcPts val="4479"/>
              </a:lnSpc>
            </a:pPr>
            <a:endParaRPr lang="en-US" sz="3199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ctr">
              <a:lnSpc>
                <a:spcPts val="4479"/>
              </a:lnSpc>
            </a:pPr>
            <a:r>
              <a:rPr lang="en-US" sz="3199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버전관리</a:t>
            </a:r>
            <a:r>
              <a:rPr lang="en-US" sz="3199" b="1" dirty="0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: GIT</a:t>
            </a:r>
          </a:p>
          <a:p>
            <a:pPr algn="ctr">
              <a:lnSpc>
                <a:spcPts val="4479"/>
              </a:lnSpc>
            </a:pPr>
            <a:endParaRPr lang="en-US" sz="3199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079222" y="3464894"/>
            <a:ext cx="601776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B9D2BC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865139" y="4625365"/>
            <a:ext cx="5469570" cy="155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23"/>
              </a:lnSpc>
            </a:pPr>
            <a:r>
              <a:rPr lang="en-US" sz="9088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구현 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05975" y="4099825"/>
            <a:ext cx="2659164" cy="230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14"/>
              </a:lnSpc>
            </a:pPr>
            <a:r>
              <a:rPr lang="en-US" sz="13439" b="1">
                <a:solidFill>
                  <a:srgbClr val="628566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318172" y="7962898"/>
            <a:ext cx="7651657" cy="1832284"/>
            <a:chOff x="0" y="-28016"/>
            <a:chExt cx="2010572" cy="4814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10572" cy="433831"/>
            </a:xfrm>
            <a:custGeom>
              <a:avLst/>
              <a:gdLst/>
              <a:ahLst/>
              <a:cxnLst/>
              <a:rect l="l" t="t" r="r" b="b"/>
              <a:pathLst>
                <a:path w="2010572" h="433831">
                  <a:moveTo>
                    <a:pt x="12142" y="0"/>
                  </a:moveTo>
                  <a:lnTo>
                    <a:pt x="1998430" y="0"/>
                  </a:lnTo>
                  <a:cubicBezTo>
                    <a:pt x="2005136" y="0"/>
                    <a:pt x="2010572" y="5436"/>
                    <a:pt x="2010572" y="12142"/>
                  </a:cubicBezTo>
                  <a:lnTo>
                    <a:pt x="2010572" y="421690"/>
                  </a:lnTo>
                  <a:cubicBezTo>
                    <a:pt x="2010572" y="428395"/>
                    <a:pt x="2005136" y="433831"/>
                    <a:pt x="1998430" y="433831"/>
                  </a:cubicBezTo>
                  <a:lnTo>
                    <a:pt x="12142" y="433831"/>
                  </a:lnTo>
                  <a:cubicBezTo>
                    <a:pt x="5436" y="433831"/>
                    <a:pt x="0" y="428395"/>
                    <a:pt x="0" y="421690"/>
                  </a:cubicBezTo>
                  <a:lnTo>
                    <a:pt x="0" y="12142"/>
                  </a:lnTo>
                  <a:cubicBezTo>
                    <a:pt x="0" y="5436"/>
                    <a:pt x="5436" y="0"/>
                    <a:pt x="1214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016"/>
              <a:ext cx="2010572" cy="481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협업을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위해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크게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세 개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블록으로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나누어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설계</a:t>
              </a:r>
              <a:endPara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CAM: 캠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이니셜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세팅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 캠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데이터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제어</a:t>
              </a:r>
              <a:endPara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SHOW(GRAPHIC):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그래픽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연산</a:t>
              </a:r>
              <a:endPara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GAME: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게임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로직</a:t>
              </a:r>
              <a:r>
                <a:rPr lang="en-US" sz="2199" dirty="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코어</a:t>
              </a:r>
              <a:endParaRPr lang="en-US" sz="2199" dirty="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482007" y="2422324"/>
            <a:ext cx="15184838" cy="5466221"/>
          </a:xfrm>
          <a:custGeom>
            <a:avLst/>
            <a:gdLst/>
            <a:ahLst/>
            <a:cxnLst/>
            <a:rect l="l" t="t" r="r" b="b"/>
            <a:pathLst>
              <a:path w="15184838" h="5466221">
                <a:moveTo>
                  <a:pt x="0" y="0"/>
                </a:moveTo>
                <a:lnTo>
                  <a:pt x="15184838" y="0"/>
                </a:lnTo>
                <a:lnTo>
                  <a:pt x="15184838" y="5466220"/>
                </a:lnTo>
                <a:lnTo>
                  <a:pt x="0" y="5466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70" t="-25031" r="-916" b="-2464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979145" y="1238049"/>
            <a:ext cx="1100203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System Architecture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0188" y="838200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3166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318172" y="7833947"/>
            <a:ext cx="7651657" cy="1652952"/>
            <a:chOff x="0" y="-14346"/>
            <a:chExt cx="2010572" cy="4343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10572" cy="386709"/>
            </a:xfrm>
            <a:custGeom>
              <a:avLst/>
              <a:gdLst/>
              <a:ahLst/>
              <a:cxnLst/>
              <a:rect l="l" t="t" r="r" b="b"/>
              <a:pathLst>
                <a:path w="2010572" h="386709">
                  <a:moveTo>
                    <a:pt x="12142" y="0"/>
                  </a:moveTo>
                  <a:lnTo>
                    <a:pt x="1998430" y="0"/>
                  </a:lnTo>
                  <a:cubicBezTo>
                    <a:pt x="2005136" y="0"/>
                    <a:pt x="2010572" y="5436"/>
                    <a:pt x="2010572" y="12142"/>
                  </a:cubicBezTo>
                  <a:lnTo>
                    <a:pt x="2010572" y="374568"/>
                  </a:lnTo>
                  <a:cubicBezTo>
                    <a:pt x="2010572" y="377788"/>
                    <a:pt x="2009292" y="380876"/>
                    <a:pt x="2007015" y="383153"/>
                  </a:cubicBezTo>
                  <a:cubicBezTo>
                    <a:pt x="2004738" y="385430"/>
                    <a:pt x="2001650" y="386709"/>
                    <a:pt x="1998430" y="386709"/>
                  </a:cubicBezTo>
                  <a:lnTo>
                    <a:pt x="12142" y="386709"/>
                  </a:lnTo>
                  <a:cubicBezTo>
                    <a:pt x="5436" y="386709"/>
                    <a:pt x="0" y="381273"/>
                    <a:pt x="0" y="374568"/>
                  </a:cubicBezTo>
                  <a:lnTo>
                    <a:pt x="0" y="12142"/>
                  </a:lnTo>
                  <a:cubicBezTo>
                    <a:pt x="0" y="5436"/>
                    <a:pt x="5436" y="0"/>
                    <a:pt x="1214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4346"/>
              <a:ext cx="2010572" cy="434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err="1">
                  <a:latin typeface="TDTD순고딕"/>
                  <a:ea typeface="TDTD순고딕"/>
                  <a:cs typeface="TDTD순고딕"/>
                  <a:sym typeface="TDTD순고딕"/>
                </a:rPr>
                <a:t>SCCB로</a:t>
              </a:r>
              <a:r>
                <a:rPr lang="en-US" sz="2199" dirty="0"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latin typeface="TDTD순고딕"/>
                  <a:ea typeface="TDTD순고딕"/>
                  <a:cs typeface="TDTD순고딕"/>
                  <a:sym typeface="TDTD순고딕"/>
                </a:rPr>
                <a:t>CAM을</a:t>
              </a:r>
              <a:r>
                <a:rPr lang="en-US" sz="2199" dirty="0"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latin typeface="TDTD순고딕"/>
                  <a:ea typeface="TDTD순고딕"/>
                  <a:cs typeface="TDTD순고딕"/>
                  <a:sym typeface="TDTD순고딕"/>
                </a:rPr>
                <a:t>설정</a:t>
              </a:r>
              <a:endParaRPr lang="en-US" sz="2199" dirty="0"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199" dirty="0" err="1">
                  <a:latin typeface="TDTD순고딕"/>
                  <a:ea typeface="TDTD순고딕"/>
                  <a:cs typeface="TDTD순고딕"/>
                  <a:sym typeface="TDTD순고딕"/>
                </a:rPr>
                <a:t>CAM의</a:t>
              </a:r>
              <a:r>
                <a:rPr lang="en-US" sz="2199" dirty="0"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latin typeface="TDTD순고딕"/>
                  <a:ea typeface="TDTD순고딕"/>
                  <a:cs typeface="TDTD순고딕"/>
                  <a:sym typeface="TDTD순고딕"/>
                </a:rPr>
                <a:t>입력을</a:t>
              </a:r>
              <a:r>
                <a:rPr lang="en-US" sz="2199" dirty="0"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latin typeface="TDTD순고딕"/>
                  <a:ea typeface="TDTD순고딕"/>
                  <a:cs typeface="TDTD순고딕"/>
                  <a:sym typeface="TDTD순고딕"/>
                </a:rPr>
                <a:t>버퍼에</a:t>
              </a:r>
              <a:r>
                <a:rPr lang="en-US" sz="2199" dirty="0"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latin typeface="TDTD순고딕"/>
                  <a:ea typeface="TDTD순고딕"/>
                  <a:cs typeface="TDTD순고딕"/>
                  <a:sym typeface="TDTD순고딕"/>
                </a:rPr>
                <a:t>저장하고</a:t>
              </a:r>
              <a:r>
                <a:rPr lang="en-US" sz="2199" dirty="0"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latin typeface="TDTD순고딕"/>
                  <a:ea typeface="TDTD순고딕"/>
                  <a:cs typeface="TDTD순고딕"/>
                  <a:sym typeface="TDTD순고딕"/>
                </a:rPr>
                <a:t>다음블록에서</a:t>
              </a:r>
              <a:r>
                <a:rPr lang="en-US" sz="2199" dirty="0"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latin typeface="TDTD순고딕"/>
                  <a:ea typeface="TDTD순고딕"/>
                  <a:cs typeface="TDTD순고딕"/>
                  <a:sym typeface="TDTD순고딕"/>
                </a:rPr>
                <a:t>사용</a:t>
              </a:r>
              <a:endParaRPr lang="en-US" sz="2199" dirty="0"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142" y="2765581"/>
            <a:ext cx="15922754" cy="4510967"/>
          </a:xfrm>
          <a:custGeom>
            <a:avLst/>
            <a:gdLst/>
            <a:ahLst/>
            <a:cxnLst/>
            <a:rect l="l" t="t" r="r" b="b"/>
            <a:pathLst>
              <a:path w="14407332" h="4081643">
                <a:moveTo>
                  <a:pt x="0" y="0"/>
                </a:moveTo>
                <a:lnTo>
                  <a:pt x="14407332" y="0"/>
                </a:lnTo>
                <a:lnTo>
                  <a:pt x="14407332" y="4081643"/>
                </a:lnTo>
                <a:lnTo>
                  <a:pt x="0" y="408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810" t="-24305" r="-8166" b="-2995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6226377" y="981075"/>
            <a:ext cx="536145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CAM BLOCK</a:t>
            </a:r>
          </a:p>
        </p:txBody>
      </p:sp>
    </p:spTree>
    <p:extLst>
      <p:ext uri="{BB962C8B-B14F-4D97-AF65-F5344CB8AC3E}">
        <p14:creationId xmlns:p14="http://schemas.microsoft.com/office/powerpoint/2010/main" val="292596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4831" y="807426"/>
            <a:ext cx="17498337" cy="9144571"/>
            <a:chOff x="0" y="0"/>
            <a:chExt cx="23331117" cy="12192761"/>
          </a:xfrm>
        </p:grpSpPr>
        <p:grpSp>
          <p:nvGrpSpPr>
            <p:cNvPr id="12" name="Group 12"/>
            <p:cNvGrpSpPr/>
            <p:nvPr/>
          </p:nvGrpSpPr>
          <p:grpSpPr>
            <a:xfrm>
              <a:off x="137386" y="155056"/>
              <a:ext cx="23193731" cy="12037705"/>
              <a:chOff x="0" y="0"/>
              <a:chExt cx="4349675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193731" cy="12037705"/>
              <a:chOff x="0" y="0"/>
              <a:chExt cx="4349675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349675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349675" h="2257511">
                    <a:moveTo>
                      <a:pt x="0" y="0"/>
                    </a:moveTo>
                    <a:lnTo>
                      <a:pt x="4349675" y="0"/>
                    </a:lnTo>
                    <a:lnTo>
                      <a:pt x="4349675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349675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6666845" y="234665"/>
            <a:ext cx="919079" cy="944847"/>
          </a:xfrm>
          <a:custGeom>
            <a:avLst/>
            <a:gdLst/>
            <a:ahLst/>
            <a:cxnLst/>
            <a:rect l="l" t="t" r="r" b="b"/>
            <a:pathLst>
              <a:path w="919079" h="944847">
                <a:moveTo>
                  <a:pt x="0" y="0"/>
                </a:moveTo>
                <a:lnTo>
                  <a:pt x="919079" y="0"/>
                </a:lnTo>
                <a:lnTo>
                  <a:pt x="919079" y="944847"/>
                </a:lnTo>
                <a:lnTo>
                  <a:pt x="0" y="9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205273" y="3964888"/>
            <a:ext cx="7210436" cy="5461905"/>
          </a:xfrm>
          <a:custGeom>
            <a:avLst/>
            <a:gdLst/>
            <a:ahLst/>
            <a:cxnLst/>
            <a:rect l="l" t="t" r="r" b="b"/>
            <a:pathLst>
              <a:path w="7210436" h="5461905">
                <a:moveTo>
                  <a:pt x="0" y="0"/>
                </a:moveTo>
                <a:lnTo>
                  <a:pt x="7210436" y="0"/>
                </a:lnTo>
                <a:lnTo>
                  <a:pt x="7210436" y="5461906"/>
                </a:lnTo>
                <a:lnTo>
                  <a:pt x="0" y="5461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4050952" y="5579471"/>
            <a:ext cx="3592122" cy="1703188"/>
          </a:xfrm>
          <a:custGeom>
            <a:avLst/>
            <a:gdLst/>
            <a:ahLst/>
            <a:cxnLst/>
            <a:rect l="l" t="t" r="r" b="b"/>
            <a:pathLst>
              <a:path w="3592122" h="1703188">
                <a:moveTo>
                  <a:pt x="0" y="0"/>
                </a:moveTo>
                <a:lnTo>
                  <a:pt x="3592122" y="0"/>
                </a:lnTo>
                <a:lnTo>
                  <a:pt x="3592122" y="1703188"/>
                </a:lnTo>
                <a:lnTo>
                  <a:pt x="0" y="1703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533" t="-46358" r="-86251" b="-17535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592058" y="977449"/>
            <a:ext cx="1463009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VGA Standard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4090" y="2095049"/>
            <a:ext cx="18937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개요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6678" y="2742487"/>
            <a:ext cx="11698073" cy="42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4"/>
              </a:lnSpc>
            </a:pPr>
            <a:r>
              <a:rPr lang="en-US" sz="2488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VGA는 아날로그 비디오 입출력</a:t>
            </a:r>
            <a:r>
              <a:rPr lang="en-US" sz="2488" b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표준 인터페이스, RGB를 전압값으로 송/수신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4090" y="3269563"/>
            <a:ext cx="37874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Timing Diagram</a:t>
            </a:r>
          </a:p>
        </p:txBody>
      </p:sp>
      <p:sp>
        <p:nvSpPr>
          <p:cNvPr id="25" name="Freeform 25"/>
          <p:cNvSpPr/>
          <p:nvPr/>
        </p:nvSpPr>
        <p:spPr>
          <a:xfrm>
            <a:off x="9308231" y="6666841"/>
            <a:ext cx="4630072" cy="2931178"/>
          </a:xfrm>
          <a:custGeom>
            <a:avLst/>
            <a:gdLst/>
            <a:ahLst/>
            <a:cxnLst/>
            <a:rect l="l" t="t" r="r" b="b"/>
            <a:pathLst>
              <a:path w="4630072" h="2931178">
                <a:moveTo>
                  <a:pt x="0" y="0"/>
                </a:moveTo>
                <a:lnTo>
                  <a:pt x="4630072" y="0"/>
                </a:lnTo>
                <a:lnTo>
                  <a:pt x="4630072" y="2931178"/>
                </a:lnTo>
                <a:lnTo>
                  <a:pt x="0" y="2931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154" t="-97998" r="-31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9252732" y="3670760"/>
            <a:ext cx="4741070" cy="2945481"/>
          </a:xfrm>
          <a:custGeom>
            <a:avLst/>
            <a:gdLst/>
            <a:ahLst/>
            <a:cxnLst/>
            <a:rect l="l" t="t" r="r" b="b"/>
            <a:pathLst>
              <a:path w="4741070" h="2945481">
                <a:moveTo>
                  <a:pt x="0" y="0"/>
                </a:moveTo>
                <a:lnTo>
                  <a:pt x="4741070" y="0"/>
                </a:lnTo>
                <a:lnTo>
                  <a:pt x="4741070" y="2945480"/>
                </a:lnTo>
                <a:lnTo>
                  <a:pt x="0" y="2945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85" t="-97037" r="-1131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 rot="-10800000">
            <a:off x="8504263" y="5132727"/>
            <a:ext cx="691256" cy="500938"/>
            <a:chOff x="0" y="0"/>
            <a:chExt cx="812800" cy="5890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589018"/>
            </a:xfrm>
            <a:custGeom>
              <a:avLst/>
              <a:gdLst/>
              <a:ahLst/>
              <a:cxnLst/>
              <a:rect l="l" t="t" r="r" b="b"/>
              <a:pathLst>
                <a:path w="812800" h="589018">
                  <a:moveTo>
                    <a:pt x="812800" y="29450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5818"/>
                  </a:lnTo>
                  <a:lnTo>
                    <a:pt x="406400" y="385818"/>
                  </a:lnTo>
                  <a:lnTo>
                    <a:pt x="406400" y="589018"/>
                  </a:lnTo>
                  <a:lnTo>
                    <a:pt x="812800" y="294509"/>
                  </a:lnTo>
                  <a:close/>
                </a:path>
              </a:pathLst>
            </a:custGeom>
            <a:solidFill>
              <a:srgbClr val="62856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55575"/>
              <a:ext cx="711200" cy="23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8504263" y="7881961"/>
            <a:ext cx="691256" cy="500938"/>
            <a:chOff x="0" y="0"/>
            <a:chExt cx="812800" cy="58901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589018"/>
            </a:xfrm>
            <a:custGeom>
              <a:avLst/>
              <a:gdLst/>
              <a:ahLst/>
              <a:cxnLst/>
              <a:rect l="l" t="t" r="r" b="b"/>
              <a:pathLst>
                <a:path w="812800" h="589018">
                  <a:moveTo>
                    <a:pt x="812800" y="294509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85818"/>
                  </a:lnTo>
                  <a:lnTo>
                    <a:pt x="406400" y="385818"/>
                  </a:lnTo>
                  <a:lnTo>
                    <a:pt x="406400" y="589018"/>
                  </a:lnTo>
                  <a:lnTo>
                    <a:pt x="812800" y="294509"/>
                  </a:lnTo>
                  <a:close/>
                </a:path>
              </a:pathLst>
            </a:custGeom>
            <a:solidFill>
              <a:srgbClr val="62856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55575"/>
              <a:ext cx="711200" cy="23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4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1116</Words>
  <Application>Microsoft Office PowerPoint</Application>
  <PresentationFormat>사용자 지정</PresentationFormat>
  <Paragraphs>241</Paragraphs>
  <Slides>40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6" baseType="lpstr">
      <vt:lpstr>Tlab 레트로라이프</vt:lpstr>
      <vt:lpstr>Poppins</vt:lpstr>
      <vt:lpstr>Pretendard</vt:lpstr>
      <vt:lpstr>Pretendard Black</vt:lpstr>
      <vt:lpstr>TDTD순고딕 Bold</vt:lpstr>
      <vt:lpstr>Tlab 레트로라이프 Bold</vt:lpstr>
      <vt:lpstr>맑은 고딕</vt:lpstr>
      <vt:lpstr>Wingdings</vt:lpstr>
      <vt:lpstr>Calibri</vt:lpstr>
      <vt:lpstr>Symbol</vt:lpstr>
      <vt:lpstr>Arial Black</vt:lpstr>
      <vt:lpstr>Arial</vt:lpstr>
      <vt:lpstr>Arial Rounded MT Bold</vt:lpstr>
      <vt:lpstr>DejaVu Sans</vt:lpstr>
      <vt:lpstr>TDTD순고딕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VGA PROJECT</dc:title>
  <dc:creator>kccistc</dc:creator>
  <cp:lastModifiedBy>kccistc</cp:lastModifiedBy>
  <cp:revision>31</cp:revision>
  <dcterms:created xsi:type="dcterms:W3CDTF">2006-08-16T00:00:00Z</dcterms:created>
  <dcterms:modified xsi:type="dcterms:W3CDTF">2025-06-13T00:54:25Z</dcterms:modified>
  <dc:identifier>DAGpl13B42I</dc:identifier>
</cp:coreProperties>
</file>